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70" r:id="rId5"/>
    <p:sldId id="289" r:id="rId6"/>
    <p:sldId id="271" r:id="rId7"/>
    <p:sldId id="273" r:id="rId8"/>
    <p:sldId id="291" r:id="rId9"/>
    <p:sldId id="274" r:id="rId10"/>
    <p:sldId id="275" r:id="rId11"/>
    <p:sldId id="292" r:id="rId12"/>
    <p:sldId id="288" r:id="rId13"/>
    <p:sldId id="276" r:id="rId14"/>
    <p:sldId id="278" r:id="rId15"/>
    <p:sldId id="277" r:id="rId16"/>
    <p:sldId id="279" r:id="rId17"/>
    <p:sldId id="280" r:id="rId18"/>
    <p:sldId id="281" r:id="rId19"/>
    <p:sldId id="284" r:id="rId20"/>
    <p:sldId id="285" r:id="rId21"/>
    <p:sldId id="290" r:id="rId22"/>
    <p:sldId id="287" r:id="rId23"/>
    <p:sldId id="28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7DCFA0-B581-6040-2DC8-D148900BFDBE}" name="DeJoie-Stanton, Claudine (DPH)" initials="CD" userId="S::claudine.dejoie-stanton@mass.gov::bf8b876c-2e54-49b1-b692-7801e313a5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1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BE80D3-168F-4572-85A2-2CFC3BB4020D}" type="datetimeFigureOut">
              <a:rPr lang="en-US" smtClean="0"/>
              <a:t>1/29/2025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3F0D20-4B82-4781-A550-D9BAAD75E411}" type="slidenum">
              <a:rPr lang="en-US" smtClean="0"/>
              <a:t>‹#›</a:t>
            </a:fld>
            <a:endParaRPr lang="en-US"/>
          </a:p>
        </p:txBody>
      </p:sp>
    </p:spTree>
    <p:extLst>
      <p:ext uri="{BB962C8B-B14F-4D97-AF65-F5344CB8AC3E}">
        <p14:creationId xmlns:p14="http://schemas.microsoft.com/office/powerpoint/2010/main" val="3362443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community organizations; YMCA, Meals on Wheels, Libraries, Senior Centers…</a:t>
            </a:r>
          </a:p>
        </p:txBody>
      </p:sp>
      <p:sp>
        <p:nvSpPr>
          <p:cNvPr id="4" name="Slide Number Placeholder 3"/>
          <p:cNvSpPr>
            <a:spLocks noGrp="1"/>
          </p:cNvSpPr>
          <p:nvPr>
            <p:ph type="sldNum" sz="quarter" idx="5"/>
          </p:nvPr>
        </p:nvSpPr>
        <p:spPr/>
        <p:txBody>
          <a:bodyPr/>
          <a:lstStyle/>
          <a:p>
            <a:fld id="{CD3F0D20-4B82-4781-A550-D9BAAD75E411}" type="slidenum">
              <a:rPr lang="en-US" smtClean="0"/>
              <a:t>9</a:t>
            </a:fld>
            <a:endParaRPr lang="en-US"/>
          </a:p>
        </p:txBody>
      </p:sp>
    </p:spTree>
    <p:extLst>
      <p:ext uri="{BB962C8B-B14F-4D97-AF65-F5344CB8AC3E}">
        <p14:creationId xmlns:p14="http://schemas.microsoft.com/office/powerpoint/2010/main" val="1104993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BP Screening in the community. </a:t>
            </a:r>
          </a:p>
          <a:p>
            <a:r>
              <a:rPr lang="en-US" dirty="0"/>
              <a:t>Purchasing equipment that can be used for community education and will be used for the same purpose at the end of the project year.  For example a laptop or </a:t>
            </a:r>
            <a:r>
              <a:rPr lang="en-US" dirty="0" err="1"/>
              <a:t>Ipad</a:t>
            </a:r>
            <a:r>
              <a:rPr lang="en-US" dirty="0"/>
              <a:t>, give aways that may continue to be distributed after the project ends, vouchers for healthy food purchases at farmers markets, </a:t>
            </a:r>
          </a:p>
        </p:txBody>
      </p:sp>
      <p:sp>
        <p:nvSpPr>
          <p:cNvPr id="4" name="Slide Number Placeholder 3"/>
          <p:cNvSpPr>
            <a:spLocks noGrp="1"/>
          </p:cNvSpPr>
          <p:nvPr>
            <p:ph type="sldNum" sz="quarter" idx="5"/>
          </p:nvPr>
        </p:nvSpPr>
        <p:spPr/>
        <p:txBody>
          <a:bodyPr/>
          <a:lstStyle/>
          <a:p>
            <a:fld id="{CD3F0D20-4B82-4781-A550-D9BAAD75E411}" type="slidenum">
              <a:rPr lang="en-US" smtClean="0"/>
              <a:t>11</a:t>
            </a:fld>
            <a:endParaRPr lang="en-US"/>
          </a:p>
        </p:txBody>
      </p:sp>
    </p:spTree>
    <p:extLst>
      <p:ext uri="{BB962C8B-B14F-4D97-AF65-F5344CB8AC3E}">
        <p14:creationId xmlns:p14="http://schemas.microsoft.com/office/powerpoint/2010/main" val="706800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not pay to create collateral materials that are the same as what is available and the organization logo is attached. </a:t>
            </a:r>
          </a:p>
          <a:p>
            <a:r>
              <a:rPr lang="en-US" dirty="0"/>
              <a:t>We can provide the files of the materials in the Clearinghouse if groups want to use the artwork to reprint---but this would not be an allowable expense.  </a:t>
            </a:r>
          </a:p>
        </p:txBody>
      </p:sp>
      <p:sp>
        <p:nvSpPr>
          <p:cNvPr id="4" name="Slide Number Placeholder 3"/>
          <p:cNvSpPr>
            <a:spLocks noGrp="1"/>
          </p:cNvSpPr>
          <p:nvPr>
            <p:ph type="sldNum" sz="quarter" idx="5"/>
          </p:nvPr>
        </p:nvSpPr>
        <p:spPr/>
        <p:txBody>
          <a:bodyPr/>
          <a:lstStyle/>
          <a:p>
            <a:fld id="{CD3F0D20-4B82-4781-A550-D9BAAD75E411}" type="slidenum">
              <a:rPr lang="en-US" smtClean="0"/>
              <a:t>13</a:t>
            </a:fld>
            <a:endParaRPr lang="en-US"/>
          </a:p>
        </p:txBody>
      </p:sp>
    </p:spTree>
    <p:extLst>
      <p:ext uri="{BB962C8B-B14F-4D97-AF65-F5344CB8AC3E}">
        <p14:creationId xmlns:p14="http://schemas.microsoft.com/office/powerpoint/2010/main" val="1708534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be as specific as possible when writing the budget.  </a:t>
            </a:r>
          </a:p>
        </p:txBody>
      </p:sp>
      <p:sp>
        <p:nvSpPr>
          <p:cNvPr id="4" name="Slide Number Placeholder 3"/>
          <p:cNvSpPr>
            <a:spLocks noGrp="1"/>
          </p:cNvSpPr>
          <p:nvPr>
            <p:ph type="sldNum" sz="quarter" idx="5"/>
          </p:nvPr>
        </p:nvSpPr>
        <p:spPr/>
        <p:txBody>
          <a:bodyPr/>
          <a:lstStyle/>
          <a:p>
            <a:fld id="{CD3F0D20-4B82-4781-A550-D9BAAD75E411}" type="slidenum">
              <a:rPr lang="en-US" smtClean="0"/>
              <a:t>14</a:t>
            </a:fld>
            <a:endParaRPr lang="en-US"/>
          </a:p>
        </p:txBody>
      </p:sp>
    </p:spTree>
    <p:extLst>
      <p:ext uri="{BB962C8B-B14F-4D97-AF65-F5344CB8AC3E}">
        <p14:creationId xmlns:p14="http://schemas.microsoft.com/office/powerpoint/2010/main" val="2629790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0A6E-1652-4337-81F3-ECD0CE3EDB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B126B1-BB00-4845-B7CD-533D127083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F04DDEE-A893-4494-9D48-D4B3CFC9FD01}"/>
              </a:ext>
            </a:extLst>
          </p:cNvPr>
          <p:cNvSpPr>
            <a:spLocks noGrp="1"/>
          </p:cNvSpPr>
          <p:nvPr>
            <p:ph type="dt" sz="half" idx="10"/>
          </p:nvPr>
        </p:nvSpPr>
        <p:spPr/>
        <p:txBody>
          <a:bodyPr/>
          <a:lstStyle/>
          <a:p>
            <a:fld id="{A8818520-AEFB-4948-988A-162211618772}" type="datetimeFigureOut">
              <a:rPr lang="en-US" smtClean="0"/>
              <a:t>1/29/2025</a:t>
            </a:fld>
            <a:endParaRPr lang="en-US"/>
          </a:p>
        </p:txBody>
      </p:sp>
      <p:sp>
        <p:nvSpPr>
          <p:cNvPr id="5" name="Footer Placeholder 4">
            <a:extLst>
              <a:ext uri="{FF2B5EF4-FFF2-40B4-BE49-F238E27FC236}">
                <a16:creationId xmlns:a16="http://schemas.microsoft.com/office/drawing/2014/main" id="{3D0BB951-8694-4A05-97D2-4B9C5D5A1C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DBF1CE-3E41-47C8-B482-3AA938F9EA06}"/>
              </a:ext>
            </a:extLst>
          </p:cNvPr>
          <p:cNvSpPr>
            <a:spLocks noGrp="1"/>
          </p:cNvSpPr>
          <p:nvPr>
            <p:ph type="sldNum" sz="quarter" idx="12"/>
          </p:nvPr>
        </p:nvSpPr>
        <p:spPr/>
        <p:txBody>
          <a:bodyPr/>
          <a:lstStyle/>
          <a:p>
            <a:fld id="{5DF20213-B11B-457D-96E8-FCE524DCE71E}" type="slidenum">
              <a:rPr lang="en-US" smtClean="0"/>
              <a:t>‹#›</a:t>
            </a:fld>
            <a:endParaRPr lang="en-US"/>
          </a:p>
        </p:txBody>
      </p:sp>
    </p:spTree>
    <p:extLst>
      <p:ext uri="{BB962C8B-B14F-4D97-AF65-F5344CB8AC3E}">
        <p14:creationId xmlns:p14="http://schemas.microsoft.com/office/powerpoint/2010/main" val="1987652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04577-2AD3-4BEF-BD5D-1489650B8E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4A1D79-AF7B-4169-B38A-0C85E6A965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94C11E-8EE1-4621-BABA-EFF98BE90099}"/>
              </a:ext>
            </a:extLst>
          </p:cNvPr>
          <p:cNvSpPr>
            <a:spLocks noGrp="1"/>
          </p:cNvSpPr>
          <p:nvPr>
            <p:ph type="dt" sz="half" idx="10"/>
          </p:nvPr>
        </p:nvSpPr>
        <p:spPr/>
        <p:txBody>
          <a:bodyPr/>
          <a:lstStyle/>
          <a:p>
            <a:fld id="{A8818520-AEFB-4948-988A-162211618772}" type="datetimeFigureOut">
              <a:rPr lang="en-US" smtClean="0"/>
              <a:t>1/29/2025</a:t>
            </a:fld>
            <a:endParaRPr lang="en-US"/>
          </a:p>
        </p:txBody>
      </p:sp>
      <p:sp>
        <p:nvSpPr>
          <p:cNvPr id="5" name="Footer Placeholder 4">
            <a:extLst>
              <a:ext uri="{FF2B5EF4-FFF2-40B4-BE49-F238E27FC236}">
                <a16:creationId xmlns:a16="http://schemas.microsoft.com/office/drawing/2014/main" id="{783041CE-82F6-4240-A32B-B79CD9BF88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F43CAB-7D3C-4217-AFA0-F4FF0D7EB0CD}"/>
              </a:ext>
            </a:extLst>
          </p:cNvPr>
          <p:cNvSpPr>
            <a:spLocks noGrp="1"/>
          </p:cNvSpPr>
          <p:nvPr>
            <p:ph type="sldNum" sz="quarter" idx="12"/>
          </p:nvPr>
        </p:nvSpPr>
        <p:spPr/>
        <p:txBody>
          <a:bodyPr/>
          <a:lstStyle/>
          <a:p>
            <a:fld id="{5DF20213-B11B-457D-96E8-FCE524DCE71E}" type="slidenum">
              <a:rPr lang="en-US" smtClean="0"/>
              <a:t>‹#›</a:t>
            </a:fld>
            <a:endParaRPr lang="en-US"/>
          </a:p>
        </p:txBody>
      </p:sp>
    </p:spTree>
    <p:extLst>
      <p:ext uri="{BB962C8B-B14F-4D97-AF65-F5344CB8AC3E}">
        <p14:creationId xmlns:p14="http://schemas.microsoft.com/office/powerpoint/2010/main" val="2347409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05FA9-A731-4B5A-A197-8F9F4B97C8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827DB4-B12A-45D2-88F1-7F21AB20C9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D8EAAA-E2C5-4233-B526-2C441644CFE5}"/>
              </a:ext>
            </a:extLst>
          </p:cNvPr>
          <p:cNvSpPr>
            <a:spLocks noGrp="1"/>
          </p:cNvSpPr>
          <p:nvPr>
            <p:ph type="dt" sz="half" idx="10"/>
          </p:nvPr>
        </p:nvSpPr>
        <p:spPr/>
        <p:txBody>
          <a:bodyPr/>
          <a:lstStyle/>
          <a:p>
            <a:fld id="{A8818520-AEFB-4948-988A-162211618772}" type="datetimeFigureOut">
              <a:rPr lang="en-US" smtClean="0"/>
              <a:t>1/29/2025</a:t>
            </a:fld>
            <a:endParaRPr lang="en-US"/>
          </a:p>
        </p:txBody>
      </p:sp>
      <p:sp>
        <p:nvSpPr>
          <p:cNvPr id="5" name="Footer Placeholder 4">
            <a:extLst>
              <a:ext uri="{FF2B5EF4-FFF2-40B4-BE49-F238E27FC236}">
                <a16:creationId xmlns:a16="http://schemas.microsoft.com/office/drawing/2014/main" id="{03AD9236-9265-4803-B100-BE22B0293A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1A600F-2E74-460B-8AC0-0948ACE781D4}"/>
              </a:ext>
            </a:extLst>
          </p:cNvPr>
          <p:cNvSpPr>
            <a:spLocks noGrp="1"/>
          </p:cNvSpPr>
          <p:nvPr>
            <p:ph type="sldNum" sz="quarter" idx="12"/>
          </p:nvPr>
        </p:nvSpPr>
        <p:spPr/>
        <p:txBody>
          <a:bodyPr/>
          <a:lstStyle/>
          <a:p>
            <a:fld id="{5DF20213-B11B-457D-96E8-FCE524DCE71E}" type="slidenum">
              <a:rPr lang="en-US" smtClean="0"/>
              <a:t>‹#›</a:t>
            </a:fld>
            <a:endParaRPr lang="en-US"/>
          </a:p>
        </p:txBody>
      </p:sp>
    </p:spTree>
    <p:extLst>
      <p:ext uri="{BB962C8B-B14F-4D97-AF65-F5344CB8AC3E}">
        <p14:creationId xmlns:p14="http://schemas.microsoft.com/office/powerpoint/2010/main" val="3257811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0C62-6315-4B9F-A424-D5D7A5F019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2D6918-BA62-4C6B-A010-7A7AE7BE07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7B8D9C-D772-45CB-8B74-F3ABDE4339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BBDAAC-E5F9-45D1-9DCB-1F27DBA3C446}"/>
              </a:ext>
            </a:extLst>
          </p:cNvPr>
          <p:cNvSpPr>
            <a:spLocks noGrp="1"/>
          </p:cNvSpPr>
          <p:nvPr>
            <p:ph type="dt" sz="half" idx="10"/>
          </p:nvPr>
        </p:nvSpPr>
        <p:spPr/>
        <p:txBody>
          <a:bodyPr/>
          <a:lstStyle/>
          <a:p>
            <a:fld id="{A8818520-AEFB-4948-988A-162211618772}" type="datetimeFigureOut">
              <a:rPr lang="en-US" smtClean="0"/>
              <a:t>1/29/2025</a:t>
            </a:fld>
            <a:endParaRPr lang="en-US"/>
          </a:p>
        </p:txBody>
      </p:sp>
      <p:sp>
        <p:nvSpPr>
          <p:cNvPr id="6" name="Footer Placeholder 5">
            <a:extLst>
              <a:ext uri="{FF2B5EF4-FFF2-40B4-BE49-F238E27FC236}">
                <a16:creationId xmlns:a16="http://schemas.microsoft.com/office/drawing/2014/main" id="{0D684C6D-36E6-43A2-9B9D-FCB75448CC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7E8585-26D6-4B90-A9FA-9266DAF43124}"/>
              </a:ext>
            </a:extLst>
          </p:cNvPr>
          <p:cNvSpPr>
            <a:spLocks noGrp="1"/>
          </p:cNvSpPr>
          <p:nvPr>
            <p:ph type="sldNum" sz="quarter" idx="12"/>
          </p:nvPr>
        </p:nvSpPr>
        <p:spPr/>
        <p:txBody>
          <a:bodyPr/>
          <a:lstStyle/>
          <a:p>
            <a:fld id="{5DF20213-B11B-457D-96E8-FCE524DCE71E}" type="slidenum">
              <a:rPr lang="en-US" smtClean="0"/>
              <a:t>‹#›</a:t>
            </a:fld>
            <a:endParaRPr lang="en-US"/>
          </a:p>
        </p:txBody>
      </p:sp>
    </p:spTree>
    <p:extLst>
      <p:ext uri="{BB962C8B-B14F-4D97-AF65-F5344CB8AC3E}">
        <p14:creationId xmlns:p14="http://schemas.microsoft.com/office/powerpoint/2010/main" val="1131814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7ECF-5892-4FA7-841F-7215C7D0F0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3FDC6F-A215-47C1-A3CC-E2C2D6FD58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A599BC-A800-41D2-95BE-3A6781AFA9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F21DB3-913A-401B-8BAC-4838DCFC61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6B0D42-5C0B-4CEF-A3E3-BEECAF6A80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463CB9-8179-46E4-B1A4-49897C5D3248}"/>
              </a:ext>
            </a:extLst>
          </p:cNvPr>
          <p:cNvSpPr>
            <a:spLocks noGrp="1"/>
          </p:cNvSpPr>
          <p:nvPr>
            <p:ph type="dt" sz="half" idx="10"/>
          </p:nvPr>
        </p:nvSpPr>
        <p:spPr/>
        <p:txBody>
          <a:bodyPr/>
          <a:lstStyle/>
          <a:p>
            <a:fld id="{A8818520-AEFB-4948-988A-162211618772}" type="datetimeFigureOut">
              <a:rPr lang="en-US" smtClean="0"/>
              <a:t>1/29/2025</a:t>
            </a:fld>
            <a:endParaRPr lang="en-US"/>
          </a:p>
        </p:txBody>
      </p:sp>
      <p:sp>
        <p:nvSpPr>
          <p:cNvPr id="8" name="Footer Placeholder 7">
            <a:extLst>
              <a:ext uri="{FF2B5EF4-FFF2-40B4-BE49-F238E27FC236}">
                <a16:creationId xmlns:a16="http://schemas.microsoft.com/office/drawing/2014/main" id="{F8731065-7141-4BFC-BDF2-C973720F47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4B840B-ECCF-4762-91B7-238F685DB7CA}"/>
              </a:ext>
            </a:extLst>
          </p:cNvPr>
          <p:cNvSpPr>
            <a:spLocks noGrp="1"/>
          </p:cNvSpPr>
          <p:nvPr>
            <p:ph type="sldNum" sz="quarter" idx="12"/>
          </p:nvPr>
        </p:nvSpPr>
        <p:spPr/>
        <p:txBody>
          <a:bodyPr/>
          <a:lstStyle/>
          <a:p>
            <a:fld id="{5DF20213-B11B-457D-96E8-FCE524DCE71E}" type="slidenum">
              <a:rPr lang="en-US" smtClean="0"/>
              <a:t>‹#›</a:t>
            </a:fld>
            <a:endParaRPr lang="en-US"/>
          </a:p>
        </p:txBody>
      </p:sp>
    </p:spTree>
    <p:extLst>
      <p:ext uri="{BB962C8B-B14F-4D97-AF65-F5344CB8AC3E}">
        <p14:creationId xmlns:p14="http://schemas.microsoft.com/office/powerpoint/2010/main" val="1880628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C7D8B-B74D-4D4A-BABE-2F0D0218F9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9FA764-200B-4660-B4E5-E975841F33E5}"/>
              </a:ext>
            </a:extLst>
          </p:cNvPr>
          <p:cNvSpPr>
            <a:spLocks noGrp="1"/>
          </p:cNvSpPr>
          <p:nvPr>
            <p:ph type="dt" sz="half" idx="10"/>
          </p:nvPr>
        </p:nvSpPr>
        <p:spPr/>
        <p:txBody>
          <a:bodyPr/>
          <a:lstStyle/>
          <a:p>
            <a:fld id="{A8818520-AEFB-4948-988A-162211618772}" type="datetimeFigureOut">
              <a:rPr lang="en-US" smtClean="0"/>
              <a:t>1/29/2025</a:t>
            </a:fld>
            <a:endParaRPr lang="en-US"/>
          </a:p>
        </p:txBody>
      </p:sp>
      <p:sp>
        <p:nvSpPr>
          <p:cNvPr id="4" name="Footer Placeholder 3">
            <a:extLst>
              <a:ext uri="{FF2B5EF4-FFF2-40B4-BE49-F238E27FC236}">
                <a16:creationId xmlns:a16="http://schemas.microsoft.com/office/drawing/2014/main" id="{86C1AE51-BE4F-4D3E-BD0E-C6C61E418F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991D93-CCBD-41B5-89C7-A25763DFDAB6}"/>
              </a:ext>
            </a:extLst>
          </p:cNvPr>
          <p:cNvSpPr>
            <a:spLocks noGrp="1"/>
          </p:cNvSpPr>
          <p:nvPr>
            <p:ph type="sldNum" sz="quarter" idx="12"/>
          </p:nvPr>
        </p:nvSpPr>
        <p:spPr/>
        <p:txBody>
          <a:bodyPr/>
          <a:lstStyle/>
          <a:p>
            <a:fld id="{5DF20213-B11B-457D-96E8-FCE524DCE71E}" type="slidenum">
              <a:rPr lang="en-US" smtClean="0"/>
              <a:t>‹#›</a:t>
            </a:fld>
            <a:endParaRPr lang="en-US"/>
          </a:p>
        </p:txBody>
      </p:sp>
    </p:spTree>
    <p:extLst>
      <p:ext uri="{BB962C8B-B14F-4D97-AF65-F5344CB8AC3E}">
        <p14:creationId xmlns:p14="http://schemas.microsoft.com/office/powerpoint/2010/main" val="741533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842C27-3020-4359-A9A1-2DDF2E046180}"/>
              </a:ext>
            </a:extLst>
          </p:cNvPr>
          <p:cNvSpPr>
            <a:spLocks noGrp="1"/>
          </p:cNvSpPr>
          <p:nvPr>
            <p:ph type="dt" sz="half" idx="10"/>
          </p:nvPr>
        </p:nvSpPr>
        <p:spPr/>
        <p:txBody>
          <a:bodyPr/>
          <a:lstStyle/>
          <a:p>
            <a:fld id="{A8818520-AEFB-4948-988A-162211618772}" type="datetimeFigureOut">
              <a:rPr lang="en-US" smtClean="0"/>
              <a:t>1/29/2025</a:t>
            </a:fld>
            <a:endParaRPr lang="en-US"/>
          </a:p>
        </p:txBody>
      </p:sp>
      <p:sp>
        <p:nvSpPr>
          <p:cNvPr id="3" name="Footer Placeholder 2">
            <a:extLst>
              <a:ext uri="{FF2B5EF4-FFF2-40B4-BE49-F238E27FC236}">
                <a16:creationId xmlns:a16="http://schemas.microsoft.com/office/drawing/2014/main" id="{67C68067-1D8D-408E-A348-83EB726E6D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F8B096-D2CF-4053-B7DC-EA8DE4583506}"/>
              </a:ext>
            </a:extLst>
          </p:cNvPr>
          <p:cNvSpPr>
            <a:spLocks noGrp="1"/>
          </p:cNvSpPr>
          <p:nvPr>
            <p:ph type="sldNum" sz="quarter" idx="12"/>
          </p:nvPr>
        </p:nvSpPr>
        <p:spPr/>
        <p:txBody>
          <a:bodyPr/>
          <a:lstStyle/>
          <a:p>
            <a:fld id="{5DF20213-B11B-457D-96E8-FCE524DCE71E}" type="slidenum">
              <a:rPr lang="en-US" smtClean="0"/>
              <a:t>‹#›</a:t>
            </a:fld>
            <a:endParaRPr lang="en-US"/>
          </a:p>
        </p:txBody>
      </p:sp>
    </p:spTree>
    <p:extLst>
      <p:ext uri="{BB962C8B-B14F-4D97-AF65-F5344CB8AC3E}">
        <p14:creationId xmlns:p14="http://schemas.microsoft.com/office/powerpoint/2010/main" val="2813914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F4225-CA03-4431-AD1C-313BB823A3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595114-E30C-4701-8196-0F44553F08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5E3E16-B94D-41EF-8AFC-14AA9A0F2A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28B632-46D5-4620-9E91-1F137DD12102}"/>
              </a:ext>
            </a:extLst>
          </p:cNvPr>
          <p:cNvSpPr>
            <a:spLocks noGrp="1"/>
          </p:cNvSpPr>
          <p:nvPr>
            <p:ph type="dt" sz="half" idx="10"/>
          </p:nvPr>
        </p:nvSpPr>
        <p:spPr/>
        <p:txBody>
          <a:bodyPr/>
          <a:lstStyle/>
          <a:p>
            <a:fld id="{A8818520-AEFB-4948-988A-162211618772}" type="datetimeFigureOut">
              <a:rPr lang="en-US" smtClean="0"/>
              <a:t>1/29/2025</a:t>
            </a:fld>
            <a:endParaRPr lang="en-US"/>
          </a:p>
        </p:txBody>
      </p:sp>
      <p:sp>
        <p:nvSpPr>
          <p:cNvPr id="6" name="Footer Placeholder 5">
            <a:extLst>
              <a:ext uri="{FF2B5EF4-FFF2-40B4-BE49-F238E27FC236}">
                <a16:creationId xmlns:a16="http://schemas.microsoft.com/office/drawing/2014/main" id="{B9706714-9083-4F1D-995A-9F4F6EE65E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6246D3-1311-4EDB-BA46-7185FF1E887A}"/>
              </a:ext>
            </a:extLst>
          </p:cNvPr>
          <p:cNvSpPr>
            <a:spLocks noGrp="1"/>
          </p:cNvSpPr>
          <p:nvPr>
            <p:ph type="sldNum" sz="quarter" idx="12"/>
          </p:nvPr>
        </p:nvSpPr>
        <p:spPr/>
        <p:txBody>
          <a:bodyPr/>
          <a:lstStyle/>
          <a:p>
            <a:fld id="{5DF20213-B11B-457D-96E8-FCE524DCE71E}" type="slidenum">
              <a:rPr lang="en-US" smtClean="0"/>
              <a:t>‹#›</a:t>
            </a:fld>
            <a:endParaRPr lang="en-US"/>
          </a:p>
        </p:txBody>
      </p:sp>
    </p:spTree>
    <p:extLst>
      <p:ext uri="{BB962C8B-B14F-4D97-AF65-F5344CB8AC3E}">
        <p14:creationId xmlns:p14="http://schemas.microsoft.com/office/powerpoint/2010/main" val="103498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59EF2-E196-41E2-A3E7-5C55C8A5AD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2FAA55-FC7F-467D-B93B-94EB90431B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6563D0-7C99-4B6B-B2CF-9730430A99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56E96F-EA50-4D99-B93A-B1DB39031692}"/>
              </a:ext>
            </a:extLst>
          </p:cNvPr>
          <p:cNvSpPr>
            <a:spLocks noGrp="1"/>
          </p:cNvSpPr>
          <p:nvPr>
            <p:ph type="dt" sz="half" idx="10"/>
          </p:nvPr>
        </p:nvSpPr>
        <p:spPr/>
        <p:txBody>
          <a:bodyPr/>
          <a:lstStyle/>
          <a:p>
            <a:fld id="{A8818520-AEFB-4948-988A-162211618772}" type="datetimeFigureOut">
              <a:rPr lang="en-US" smtClean="0"/>
              <a:t>1/29/2025</a:t>
            </a:fld>
            <a:endParaRPr lang="en-US"/>
          </a:p>
        </p:txBody>
      </p:sp>
      <p:sp>
        <p:nvSpPr>
          <p:cNvPr id="6" name="Footer Placeholder 5">
            <a:extLst>
              <a:ext uri="{FF2B5EF4-FFF2-40B4-BE49-F238E27FC236}">
                <a16:creationId xmlns:a16="http://schemas.microsoft.com/office/drawing/2014/main" id="{12AB5C12-67F8-433B-BCC3-10AC5619B4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7D1172-98F5-4506-8245-1268CA689C6F}"/>
              </a:ext>
            </a:extLst>
          </p:cNvPr>
          <p:cNvSpPr>
            <a:spLocks noGrp="1"/>
          </p:cNvSpPr>
          <p:nvPr>
            <p:ph type="sldNum" sz="quarter" idx="12"/>
          </p:nvPr>
        </p:nvSpPr>
        <p:spPr/>
        <p:txBody>
          <a:bodyPr/>
          <a:lstStyle/>
          <a:p>
            <a:fld id="{5DF20213-B11B-457D-96E8-FCE524DCE71E}" type="slidenum">
              <a:rPr lang="en-US" smtClean="0"/>
              <a:t>‹#›</a:t>
            </a:fld>
            <a:endParaRPr lang="en-US"/>
          </a:p>
        </p:txBody>
      </p:sp>
    </p:spTree>
    <p:extLst>
      <p:ext uri="{BB962C8B-B14F-4D97-AF65-F5344CB8AC3E}">
        <p14:creationId xmlns:p14="http://schemas.microsoft.com/office/powerpoint/2010/main" val="436230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DC587-4CE0-4840-9D1E-FDC26B5CBE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806A47-CD39-4B87-99E3-922DD70B70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E12C3-0EE6-4E71-B0EA-C1B0E5163DDF}"/>
              </a:ext>
            </a:extLst>
          </p:cNvPr>
          <p:cNvSpPr>
            <a:spLocks noGrp="1"/>
          </p:cNvSpPr>
          <p:nvPr>
            <p:ph type="dt" sz="half" idx="10"/>
          </p:nvPr>
        </p:nvSpPr>
        <p:spPr/>
        <p:txBody>
          <a:bodyPr/>
          <a:lstStyle/>
          <a:p>
            <a:fld id="{A8818520-AEFB-4948-988A-162211618772}" type="datetimeFigureOut">
              <a:rPr lang="en-US" smtClean="0"/>
              <a:t>1/29/2025</a:t>
            </a:fld>
            <a:endParaRPr lang="en-US"/>
          </a:p>
        </p:txBody>
      </p:sp>
      <p:sp>
        <p:nvSpPr>
          <p:cNvPr id="5" name="Footer Placeholder 4">
            <a:extLst>
              <a:ext uri="{FF2B5EF4-FFF2-40B4-BE49-F238E27FC236}">
                <a16:creationId xmlns:a16="http://schemas.microsoft.com/office/drawing/2014/main" id="{F141448F-DEF1-4E5A-8DE7-223813401E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A6690A-E274-40F3-8579-3CB93C3BF7D4}"/>
              </a:ext>
            </a:extLst>
          </p:cNvPr>
          <p:cNvSpPr>
            <a:spLocks noGrp="1"/>
          </p:cNvSpPr>
          <p:nvPr>
            <p:ph type="sldNum" sz="quarter" idx="12"/>
          </p:nvPr>
        </p:nvSpPr>
        <p:spPr/>
        <p:txBody>
          <a:bodyPr/>
          <a:lstStyle/>
          <a:p>
            <a:fld id="{5DF20213-B11B-457D-96E8-FCE524DCE71E}" type="slidenum">
              <a:rPr lang="en-US" smtClean="0"/>
              <a:t>‹#›</a:t>
            </a:fld>
            <a:endParaRPr lang="en-US"/>
          </a:p>
        </p:txBody>
      </p:sp>
    </p:spTree>
    <p:extLst>
      <p:ext uri="{BB962C8B-B14F-4D97-AF65-F5344CB8AC3E}">
        <p14:creationId xmlns:p14="http://schemas.microsoft.com/office/powerpoint/2010/main" val="3915080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F894E0-13D3-463E-9EFD-8FC0FBA949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6CBF78-EB14-42AD-8B56-4463F52E72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4D6F61-282E-472C-ADC3-72C6C6C64CB4}"/>
              </a:ext>
            </a:extLst>
          </p:cNvPr>
          <p:cNvSpPr>
            <a:spLocks noGrp="1"/>
          </p:cNvSpPr>
          <p:nvPr>
            <p:ph type="dt" sz="half" idx="10"/>
          </p:nvPr>
        </p:nvSpPr>
        <p:spPr/>
        <p:txBody>
          <a:bodyPr/>
          <a:lstStyle/>
          <a:p>
            <a:fld id="{A8818520-AEFB-4948-988A-162211618772}" type="datetimeFigureOut">
              <a:rPr lang="en-US" smtClean="0"/>
              <a:t>1/29/2025</a:t>
            </a:fld>
            <a:endParaRPr lang="en-US"/>
          </a:p>
        </p:txBody>
      </p:sp>
      <p:sp>
        <p:nvSpPr>
          <p:cNvPr id="5" name="Footer Placeholder 4">
            <a:extLst>
              <a:ext uri="{FF2B5EF4-FFF2-40B4-BE49-F238E27FC236}">
                <a16:creationId xmlns:a16="http://schemas.microsoft.com/office/drawing/2014/main" id="{EA295E6F-3DB2-464F-B07D-2A9340A406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20297B-CB37-4F80-B95C-5FEC6A4A19A2}"/>
              </a:ext>
            </a:extLst>
          </p:cNvPr>
          <p:cNvSpPr>
            <a:spLocks noGrp="1"/>
          </p:cNvSpPr>
          <p:nvPr>
            <p:ph type="sldNum" sz="quarter" idx="12"/>
          </p:nvPr>
        </p:nvSpPr>
        <p:spPr/>
        <p:txBody>
          <a:bodyPr/>
          <a:lstStyle/>
          <a:p>
            <a:fld id="{5DF20213-B11B-457D-96E8-FCE524DCE71E}" type="slidenum">
              <a:rPr lang="en-US" smtClean="0"/>
              <a:t>‹#›</a:t>
            </a:fld>
            <a:endParaRPr lang="en-US"/>
          </a:p>
        </p:txBody>
      </p:sp>
    </p:spTree>
    <p:extLst>
      <p:ext uri="{BB962C8B-B14F-4D97-AF65-F5344CB8AC3E}">
        <p14:creationId xmlns:p14="http://schemas.microsoft.com/office/powerpoint/2010/main" val="3043947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63D9DB-F8CC-46F0-B53B-BF83205250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16AC25-948A-48D5-8EB2-0A2C0FBFDC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0B9D44-7D8F-4852-84B4-6FBB4DD3CF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818520-AEFB-4948-988A-162211618772}" type="datetimeFigureOut">
              <a:rPr lang="en-US" smtClean="0"/>
              <a:t>1/29/2025</a:t>
            </a:fld>
            <a:endParaRPr lang="en-US"/>
          </a:p>
        </p:txBody>
      </p:sp>
      <p:sp>
        <p:nvSpPr>
          <p:cNvPr id="5" name="Footer Placeholder 4">
            <a:extLst>
              <a:ext uri="{FF2B5EF4-FFF2-40B4-BE49-F238E27FC236}">
                <a16:creationId xmlns:a16="http://schemas.microsoft.com/office/drawing/2014/main" id="{3B170213-DFF7-4555-95DF-864766CDF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769DDC6-28A0-4F59-B2E2-C03897222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F20213-B11B-457D-96E8-FCE524DCE71E}" type="slidenum">
              <a:rPr lang="en-US" smtClean="0"/>
              <a:t>‹#›</a:t>
            </a:fld>
            <a:endParaRPr lang="en-US"/>
          </a:p>
        </p:txBody>
      </p:sp>
    </p:spTree>
    <p:extLst>
      <p:ext uri="{BB962C8B-B14F-4D97-AF65-F5344CB8AC3E}">
        <p14:creationId xmlns:p14="http://schemas.microsoft.com/office/powerpoint/2010/main" val="371992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borderland-partners.com/strokeawareness"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mailto:stroke@borderland-partner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stroke@borderland-partners.com"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borderland-partners.com/strokeawareness"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236FE4-CD2A-1855-F55C-740D144CF763}"/>
              </a:ext>
            </a:extLst>
          </p:cNvPr>
          <p:cNvSpPr txBox="1">
            <a:spLocks/>
          </p:cNvSpPr>
          <p:nvPr/>
        </p:nvSpPr>
        <p:spPr>
          <a:xfrm>
            <a:off x="998048" y="1159311"/>
            <a:ext cx="10810494" cy="325537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i="1"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rPr>
              <a:t>2025 Stroke Public Awareness Collaboration Project</a:t>
            </a:r>
            <a:r>
              <a:rPr lang="en-US" sz="4800"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rPr>
              <a:t> </a:t>
            </a:r>
            <a:br>
              <a:rPr lang="en-US" sz="4800"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rPr>
            </a:br>
            <a:endParaRPr lang="en-US" sz="4800" dirty="0">
              <a:solidFill>
                <a:schemeClr val="accent1">
                  <a:lumMod val="75000"/>
                </a:schemeClr>
              </a:solidFill>
            </a:endParaRPr>
          </a:p>
        </p:txBody>
      </p:sp>
      <p:sp>
        <p:nvSpPr>
          <p:cNvPr id="5" name="Rectangle 4">
            <a:extLst>
              <a:ext uri="{FF2B5EF4-FFF2-40B4-BE49-F238E27FC236}">
                <a16:creationId xmlns:a16="http://schemas.microsoft.com/office/drawing/2014/main" id="{8FEF987D-4CCC-B55E-C25C-2CBD5293B216}"/>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FDC7539-F5AC-A638-7084-FA5FE33BD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3562384" cy="1158068"/>
          </a:xfrm>
          <a:prstGeom prst="rect">
            <a:avLst/>
          </a:prstGeom>
        </p:spPr>
      </p:pic>
      <p:sp>
        <p:nvSpPr>
          <p:cNvPr id="8" name="TextBox 7">
            <a:extLst>
              <a:ext uri="{FF2B5EF4-FFF2-40B4-BE49-F238E27FC236}">
                <a16:creationId xmlns:a16="http://schemas.microsoft.com/office/drawing/2014/main" id="{C93A2456-6EEB-9AD8-6548-A32324B53435}"/>
              </a:ext>
            </a:extLst>
          </p:cNvPr>
          <p:cNvSpPr txBox="1"/>
          <p:nvPr/>
        </p:nvSpPr>
        <p:spPr>
          <a:xfrm>
            <a:off x="2770022" y="4074887"/>
            <a:ext cx="7516533" cy="1077218"/>
          </a:xfrm>
          <a:prstGeom prst="rect">
            <a:avLst/>
          </a:prstGeom>
          <a:noFill/>
        </p:spPr>
        <p:txBody>
          <a:bodyPr wrap="square" rtlCol="0">
            <a:spAutoFit/>
          </a:bodyPr>
          <a:lstStyle/>
          <a:p>
            <a:pPr algn="ctr"/>
            <a:r>
              <a:rPr lang="en-US" sz="3200" b="1" dirty="0">
                <a:solidFill>
                  <a:schemeClr val="accent1">
                    <a:lumMod val="75000"/>
                  </a:schemeClr>
                </a:solidFill>
                <a:effectLst/>
                <a:latin typeface="Verdana" panose="020B0604030504040204" pitchFamily="34" charset="0"/>
                <a:ea typeface="Verdana" panose="020B0604030504040204" pitchFamily="34" charset="0"/>
                <a:cs typeface="Arial" panose="020B0604020202020204" pitchFamily="34" charset="0"/>
              </a:rPr>
              <a:t>Informational Webinar</a:t>
            </a:r>
          </a:p>
          <a:p>
            <a:pPr algn="ctr"/>
            <a:r>
              <a:rPr lang="en-US"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January 30, 2025</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7469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236FE4-CD2A-1855-F55C-740D144CF763}"/>
              </a:ext>
            </a:extLst>
          </p:cNvPr>
          <p:cNvSpPr txBox="1">
            <a:spLocks/>
          </p:cNvSpPr>
          <p:nvPr/>
        </p:nvSpPr>
        <p:spPr>
          <a:xfrm>
            <a:off x="1204983" y="1168924"/>
            <a:ext cx="10053763" cy="472282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rPr>
              <a:t>Disclosure</a:t>
            </a:r>
          </a:p>
          <a:p>
            <a:pPr algn="ctr"/>
            <a:endParaRPr lang="en-US" sz="2800" b="1" i="1"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endParaRPr>
          </a:p>
          <a:p>
            <a:r>
              <a:rPr lang="en-US" sz="2800" b="1"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rPr>
              <a:t>We will record the Question segment at the end of this session, for our internal use only.</a:t>
            </a:r>
            <a:r>
              <a:rPr lang="en-US" sz="2800"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rPr>
              <a:t> </a:t>
            </a:r>
          </a:p>
          <a:p>
            <a:pPr algn="ctr"/>
            <a:endParaRPr lang="en-US" sz="2800"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endParaRPr>
          </a:p>
          <a:p>
            <a:r>
              <a:rPr lang="en-US" sz="2800"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rPr>
              <a:t>This is to make sure we accurately note the questions that are asked.</a:t>
            </a:r>
          </a:p>
          <a:p>
            <a:endParaRPr lang="en-US" sz="2800"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endParaRPr>
          </a:p>
          <a:p>
            <a:r>
              <a:rPr lang="en-US" sz="2800"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rPr>
              <a:t>We will post on the project website the slides for this session, as well as the questions asked and the answers. We will not identify the individual who asked the question or the organization they represent.</a:t>
            </a:r>
            <a:endParaRPr lang="en-US" sz="2800" dirty="0">
              <a:solidFill>
                <a:schemeClr val="accent1">
                  <a:lumMod val="75000"/>
                </a:schemeClr>
              </a:solidFill>
            </a:endParaRPr>
          </a:p>
        </p:txBody>
      </p:sp>
      <p:sp>
        <p:nvSpPr>
          <p:cNvPr id="5" name="Rectangle 4">
            <a:extLst>
              <a:ext uri="{FF2B5EF4-FFF2-40B4-BE49-F238E27FC236}">
                <a16:creationId xmlns:a16="http://schemas.microsoft.com/office/drawing/2014/main" id="{8FEF987D-4CCC-B55E-C25C-2CBD5293B216}"/>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CC807F8-BC3A-8B44-35FC-165393C244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Tree>
    <p:extLst>
      <p:ext uri="{BB962C8B-B14F-4D97-AF65-F5344CB8AC3E}">
        <p14:creationId xmlns:p14="http://schemas.microsoft.com/office/powerpoint/2010/main" val="1523329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30D4C-CBA9-6163-2B8D-365B40C640F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2513D03-08B1-639F-6015-D4C86722C6C5}"/>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D461F41-C70D-6B6F-D898-6707FD83DF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6F0E7612-8377-62EE-4224-10F79258A378}"/>
              </a:ext>
            </a:extLst>
          </p:cNvPr>
          <p:cNvSpPr txBox="1"/>
          <p:nvPr/>
        </p:nvSpPr>
        <p:spPr>
          <a:xfrm>
            <a:off x="1673181" y="2742226"/>
            <a:ext cx="10770200" cy="646331"/>
          </a:xfrm>
          <a:prstGeom prst="rect">
            <a:avLst/>
          </a:prstGeom>
          <a:noFill/>
        </p:spPr>
        <p:txBody>
          <a:bodyPr wrap="square" rtlCol="0">
            <a:spAutoFit/>
          </a:bodyPr>
          <a:lstStyle/>
          <a:p>
            <a:r>
              <a:rPr lang="en-US" sz="3600" b="1" dirty="0">
                <a:solidFill>
                  <a:schemeClr val="accent1">
                    <a:lumMod val="75000"/>
                  </a:schemeClr>
                </a:solidFill>
                <a:effectLst/>
                <a:latin typeface="Verdana" panose="020B0604030504040204" pitchFamily="34" charset="0"/>
                <a:ea typeface="Verdana" panose="020B0604030504040204" pitchFamily="34" charset="0"/>
                <a:cs typeface="Arial" panose="020B0604020202020204" pitchFamily="34" charset="0"/>
              </a:rPr>
              <a:t>Agenda</a:t>
            </a:r>
            <a:endParaRPr lang="en-US" sz="36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39F62714-1221-0EF1-82F2-FD8463917AA3}"/>
              </a:ext>
            </a:extLst>
          </p:cNvPr>
          <p:cNvSpPr txBox="1"/>
          <p:nvPr/>
        </p:nvSpPr>
        <p:spPr>
          <a:xfrm>
            <a:off x="5024487" y="1668841"/>
            <a:ext cx="8125905" cy="5262979"/>
          </a:xfrm>
          <a:prstGeom prst="rect">
            <a:avLst/>
          </a:prstGeom>
          <a:noFill/>
        </p:spPr>
        <p:txBody>
          <a:bodyPr wrap="square" rtlCol="0">
            <a:spAutoFit/>
          </a:bodyPr>
          <a:lstStyle/>
          <a:p>
            <a:r>
              <a:rPr lang="es-MX" sz="2000" dirty="0">
                <a:latin typeface="Verdana" panose="020B0604030504040204" pitchFamily="34" charset="0"/>
                <a:ea typeface="Verdana" panose="020B0604030504040204" pitchFamily="34" charset="0"/>
              </a:rPr>
              <a:t>Goal of </a:t>
            </a:r>
            <a:r>
              <a:rPr lang="es-MX" sz="2000" dirty="0" err="1">
                <a:latin typeface="Verdana" panose="020B0604030504040204" pitchFamily="34" charset="0"/>
                <a:ea typeface="Verdana" panose="020B0604030504040204" pitchFamily="34" charset="0"/>
              </a:rPr>
              <a:t>the</a:t>
            </a:r>
            <a:r>
              <a:rPr lang="es-MX" sz="2000" dirty="0">
                <a:latin typeface="Verdana" panose="020B0604030504040204" pitchFamily="34" charset="0"/>
                <a:ea typeface="Verdana" panose="020B0604030504040204" pitchFamily="34" charset="0"/>
              </a:rPr>
              <a:t> </a:t>
            </a:r>
            <a:r>
              <a:rPr lang="es-MX" sz="2000" dirty="0" err="1">
                <a:latin typeface="Verdana" panose="020B0604030504040204" pitchFamily="34" charset="0"/>
                <a:ea typeface="Verdana" panose="020B0604030504040204" pitchFamily="34" charset="0"/>
              </a:rPr>
              <a:t>project</a:t>
            </a:r>
            <a:r>
              <a:rPr lang="es-MX" sz="2000" dirty="0">
                <a:latin typeface="Verdana" panose="020B0604030504040204" pitchFamily="34" charset="0"/>
                <a:ea typeface="Verdana" panose="020B0604030504040204" pitchFamily="34" charset="0"/>
              </a:rPr>
              <a:t> &amp; </a:t>
            </a:r>
            <a:r>
              <a:rPr lang="es-MX" sz="2000" dirty="0" err="1">
                <a:latin typeface="Verdana" panose="020B0604030504040204" pitchFamily="34" charset="0"/>
                <a:ea typeface="Verdana" panose="020B0604030504040204" pitchFamily="34" charset="0"/>
              </a:rPr>
              <a:t>priority</a:t>
            </a:r>
            <a:r>
              <a:rPr lang="es-MX" sz="2000" dirty="0">
                <a:latin typeface="Verdana" panose="020B0604030504040204" pitchFamily="34" charset="0"/>
                <a:ea typeface="Verdana" panose="020B0604030504040204" pitchFamily="34" charset="0"/>
              </a:rPr>
              <a:t> </a:t>
            </a:r>
            <a:r>
              <a:rPr lang="es-MX" sz="2000" dirty="0" err="1">
                <a:latin typeface="Verdana" panose="020B0604030504040204" pitchFamily="34" charset="0"/>
                <a:ea typeface="Verdana" panose="020B0604030504040204" pitchFamily="34" charset="0"/>
              </a:rPr>
              <a:t>populations</a:t>
            </a:r>
            <a:endParaRPr lang="es-MX" sz="2000" dirty="0">
              <a:latin typeface="Verdana" panose="020B0604030504040204" pitchFamily="34" charset="0"/>
              <a:ea typeface="Verdana" panose="020B0604030504040204" pitchFamily="34" charset="0"/>
            </a:endParaRPr>
          </a:p>
          <a:p>
            <a:endParaRPr lang="es-MX" sz="2000" dirty="0">
              <a:latin typeface="Verdana" panose="020B0604030504040204" pitchFamily="34" charset="0"/>
              <a:ea typeface="Verdana" panose="020B0604030504040204" pitchFamily="34" charset="0"/>
            </a:endParaRPr>
          </a:p>
          <a:p>
            <a:r>
              <a:rPr lang="es-MX" sz="2000" dirty="0">
                <a:latin typeface="Verdana" panose="020B0604030504040204" pitchFamily="34" charset="0"/>
                <a:ea typeface="Verdana" panose="020B0604030504040204" pitchFamily="34" charset="0"/>
              </a:rPr>
              <a:t>Who can apply? </a:t>
            </a:r>
          </a:p>
          <a:p>
            <a:endParaRPr lang="es-MX" sz="2000" dirty="0">
              <a:latin typeface="Verdana" panose="020B0604030504040204" pitchFamily="34" charset="0"/>
              <a:ea typeface="Verdana" panose="020B0604030504040204" pitchFamily="34" charset="0"/>
            </a:endParaRPr>
          </a:p>
          <a:p>
            <a:r>
              <a:rPr lang="es-MX" sz="2000" dirty="0">
                <a:latin typeface="Verdana" panose="020B0604030504040204" pitchFamily="34" charset="0"/>
                <a:ea typeface="Verdana" panose="020B0604030504040204" pitchFamily="34" charset="0"/>
              </a:rPr>
              <a:t>Lead and </a:t>
            </a:r>
            <a:r>
              <a:rPr lang="es-MX" sz="2000" dirty="0" err="1">
                <a:latin typeface="Verdana" panose="020B0604030504040204" pitchFamily="34" charset="0"/>
                <a:ea typeface="Verdana" panose="020B0604030504040204" pitchFamily="34" charset="0"/>
              </a:rPr>
              <a:t>partner</a:t>
            </a:r>
            <a:r>
              <a:rPr lang="es-MX" sz="2000" dirty="0">
                <a:latin typeface="Verdana" panose="020B0604030504040204" pitchFamily="34" charset="0"/>
                <a:ea typeface="Verdana" panose="020B0604030504040204" pitchFamily="34" charset="0"/>
              </a:rPr>
              <a:t> </a:t>
            </a:r>
            <a:r>
              <a:rPr lang="es-MX" sz="2000" dirty="0" err="1">
                <a:latin typeface="Verdana" panose="020B0604030504040204" pitchFamily="34" charset="0"/>
                <a:ea typeface="Verdana" panose="020B0604030504040204" pitchFamily="34" charset="0"/>
              </a:rPr>
              <a:t>organizations</a:t>
            </a:r>
            <a:endParaRPr lang="es-MX" sz="2000" dirty="0">
              <a:latin typeface="Verdana" panose="020B0604030504040204" pitchFamily="34" charset="0"/>
              <a:ea typeface="Verdana" panose="020B0604030504040204" pitchFamily="34" charset="0"/>
            </a:endParaRPr>
          </a:p>
          <a:p>
            <a:endParaRPr lang="es-MX" sz="2000" dirty="0">
              <a:latin typeface="Verdana" panose="020B0604030504040204" pitchFamily="34" charset="0"/>
              <a:ea typeface="Verdana" panose="020B0604030504040204" pitchFamily="34" charset="0"/>
            </a:endParaRPr>
          </a:p>
          <a:p>
            <a:r>
              <a:rPr lang="es-MX" sz="2000" dirty="0" err="1">
                <a:latin typeface="Verdana" panose="020B0604030504040204" pitchFamily="34" charset="0"/>
                <a:ea typeface="Verdana" panose="020B0604030504040204" pitchFamily="34" charset="0"/>
              </a:rPr>
              <a:t>Eligibility</a:t>
            </a:r>
            <a:endParaRPr lang="es-MX" sz="2000" dirty="0">
              <a:latin typeface="Verdana" panose="020B0604030504040204" pitchFamily="34" charset="0"/>
              <a:ea typeface="Verdana" panose="020B0604030504040204" pitchFamily="34" charset="0"/>
            </a:endParaRPr>
          </a:p>
          <a:p>
            <a:endParaRPr lang="es-MX" sz="2000" dirty="0">
              <a:latin typeface="Verdana" panose="020B0604030504040204" pitchFamily="34" charset="0"/>
              <a:ea typeface="Verdana" panose="020B0604030504040204" pitchFamily="34" charset="0"/>
            </a:endParaRPr>
          </a:p>
          <a:p>
            <a:r>
              <a:rPr lang="es-MX" sz="2000" dirty="0" err="1">
                <a:latin typeface="Verdana" panose="020B0604030504040204" pitchFamily="34" charset="0"/>
                <a:ea typeface="Verdana" panose="020B0604030504040204" pitchFamily="34" charset="0"/>
              </a:rPr>
              <a:t>Examples</a:t>
            </a:r>
            <a:r>
              <a:rPr lang="es-MX" sz="2000" dirty="0">
                <a:latin typeface="Verdana" panose="020B0604030504040204" pitchFamily="34" charset="0"/>
                <a:ea typeface="Verdana" panose="020B0604030504040204" pitchFamily="34" charset="0"/>
              </a:rPr>
              <a:t> </a:t>
            </a:r>
            <a:r>
              <a:rPr lang="es-MX" sz="2000" dirty="0" err="1">
                <a:latin typeface="Verdana" panose="020B0604030504040204" pitchFamily="34" charset="0"/>
                <a:ea typeface="Verdana" panose="020B0604030504040204" pitchFamily="34" charset="0"/>
              </a:rPr>
              <a:t>of</a:t>
            </a:r>
            <a:r>
              <a:rPr lang="es-MX" sz="2000" dirty="0">
                <a:latin typeface="Verdana" panose="020B0604030504040204" pitchFamily="34" charset="0"/>
                <a:ea typeface="Verdana" panose="020B0604030504040204" pitchFamily="34" charset="0"/>
              </a:rPr>
              <a:t> eligible &amp; </a:t>
            </a:r>
            <a:r>
              <a:rPr lang="es-MX" sz="2000" dirty="0" err="1">
                <a:latin typeface="Verdana" panose="020B0604030504040204" pitchFamily="34" charset="0"/>
                <a:ea typeface="Verdana" panose="020B0604030504040204" pitchFamily="34" charset="0"/>
              </a:rPr>
              <a:t>ineligible</a:t>
            </a:r>
            <a:r>
              <a:rPr lang="es-MX" sz="2000" dirty="0">
                <a:latin typeface="Verdana" panose="020B0604030504040204" pitchFamily="34" charset="0"/>
                <a:ea typeface="Verdana" panose="020B0604030504040204" pitchFamily="34" charset="0"/>
              </a:rPr>
              <a:t> </a:t>
            </a:r>
            <a:r>
              <a:rPr lang="es-MX" sz="2000" dirty="0" err="1">
                <a:latin typeface="Verdana" panose="020B0604030504040204" pitchFamily="34" charset="0"/>
                <a:ea typeface="Verdana" panose="020B0604030504040204" pitchFamily="34" charset="0"/>
              </a:rPr>
              <a:t>activities</a:t>
            </a:r>
            <a:endParaRPr lang="es-MX" sz="2000" dirty="0">
              <a:latin typeface="Verdana" panose="020B0604030504040204" pitchFamily="34" charset="0"/>
              <a:ea typeface="Verdana" panose="020B0604030504040204" pitchFamily="34" charset="0"/>
            </a:endParaRPr>
          </a:p>
          <a:p>
            <a:endParaRPr lang="es-MX" sz="2000" dirty="0">
              <a:latin typeface="Verdana" panose="020B0604030504040204" pitchFamily="34" charset="0"/>
              <a:ea typeface="Verdana" panose="020B0604030504040204" pitchFamily="34" charset="0"/>
            </a:endParaRPr>
          </a:p>
          <a:p>
            <a:r>
              <a:rPr lang="es-MX" sz="2000" dirty="0">
                <a:latin typeface="Verdana" panose="020B0604030504040204" pitchFamily="34" charset="0"/>
                <a:ea typeface="Verdana" panose="020B0604030504040204" pitchFamily="34" charset="0"/>
              </a:rPr>
              <a:t>Budget</a:t>
            </a:r>
          </a:p>
          <a:p>
            <a:endParaRPr lang="es-MX" sz="2000" dirty="0">
              <a:latin typeface="Verdana" panose="020B0604030504040204" pitchFamily="34" charset="0"/>
              <a:ea typeface="Verdana" panose="020B0604030504040204" pitchFamily="34" charset="0"/>
            </a:endParaRPr>
          </a:p>
          <a:p>
            <a:r>
              <a:rPr lang="es-MX" sz="2000" dirty="0" err="1">
                <a:latin typeface="Verdana" panose="020B0604030504040204" pitchFamily="34" charset="0"/>
                <a:ea typeface="Verdana" panose="020B0604030504040204" pitchFamily="34" charset="0"/>
              </a:rPr>
              <a:t>Application</a:t>
            </a:r>
            <a:r>
              <a:rPr lang="es-MX" sz="2000" dirty="0">
                <a:latin typeface="Verdana" panose="020B0604030504040204" pitchFamily="34" charset="0"/>
                <a:ea typeface="Verdana" panose="020B0604030504040204" pitchFamily="34" charset="0"/>
              </a:rPr>
              <a:t> process &amp; timeline</a:t>
            </a:r>
          </a:p>
          <a:p>
            <a:endParaRPr lang="es-MX" sz="2000" dirty="0">
              <a:latin typeface="Verdana" panose="020B0604030504040204" pitchFamily="34" charset="0"/>
              <a:ea typeface="Verdana" panose="020B0604030504040204" pitchFamily="34" charset="0"/>
            </a:endParaRPr>
          </a:p>
          <a:p>
            <a:r>
              <a:rPr lang="es-MX" sz="2000" dirty="0">
                <a:latin typeface="Verdana" panose="020B0604030504040204" pitchFamily="34" charset="0"/>
                <a:ea typeface="Verdana" panose="020B0604030504040204" pitchFamily="34" charset="0"/>
              </a:rPr>
              <a:t>Questions?</a:t>
            </a:r>
          </a:p>
          <a:p>
            <a:endParaRPr lang="es-MX" dirty="0"/>
          </a:p>
          <a:p>
            <a:endParaRPr lang="en-US" dirty="0"/>
          </a:p>
        </p:txBody>
      </p:sp>
      <p:cxnSp>
        <p:nvCxnSpPr>
          <p:cNvPr id="6" name="Straight Connector 5">
            <a:extLst>
              <a:ext uri="{FF2B5EF4-FFF2-40B4-BE49-F238E27FC236}">
                <a16:creationId xmlns:a16="http://schemas.microsoft.com/office/drawing/2014/main" id="{9BC50637-E42D-6F0B-D01B-67A563A83F0C}"/>
              </a:ext>
            </a:extLst>
          </p:cNvPr>
          <p:cNvCxnSpPr/>
          <p:nvPr/>
        </p:nvCxnSpPr>
        <p:spPr>
          <a:xfrm>
            <a:off x="5011915" y="2158738"/>
            <a:ext cx="68344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C0D0EF8-4933-8E67-8934-FE5E313D58C4}"/>
              </a:ext>
            </a:extLst>
          </p:cNvPr>
          <p:cNvCxnSpPr/>
          <p:nvPr/>
        </p:nvCxnSpPr>
        <p:spPr>
          <a:xfrm>
            <a:off x="5024487" y="2820185"/>
            <a:ext cx="68344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8FA33EF-4A6C-EB8A-BB57-3076E6EE750B}"/>
              </a:ext>
            </a:extLst>
          </p:cNvPr>
          <p:cNvCxnSpPr/>
          <p:nvPr/>
        </p:nvCxnSpPr>
        <p:spPr>
          <a:xfrm>
            <a:off x="5024486" y="3392864"/>
            <a:ext cx="68344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3E80B0D-55E0-A9F9-D0AD-27E45545A799}"/>
              </a:ext>
            </a:extLst>
          </p:cNvPr>
          <p:cNvCxnSpPr/>
          <p:nvPr/>
        </p:nvCxnSpPr>
        <p:spPr>
          <a:xfrm>
            <a:off x="5024485" y="4018771"/>
            <a:ext cx="68344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11EE271-50E8-E35E-F006-ED3E2A14D773}"/>
              </a:ext>
            </a:extLst>
          </p:cNvPr>
          <p:cNvCxnSpPr/>
          <p:nvPr/>
        </p:nvCxnSpPr>
        <p:spPr>
          <a:xfrm>
            <a:off x="5024485" y="4648986"/>
            <a:ext cx="68344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78CA25B-EBDE-767F-A139-5A91BB31B6DD}"/>
              </a:ext>
            </a:extLst>
          </p:cNvPr>
          <p:cNvCxnSpPr/>
          <p:nvPr/>
        </p:nvCxnSpPr>
        <p:spPr>
          <a:xfrm>
            <a:off x="5024485" y="5233447"/>
            <a:ext cx="68344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B1D6569-F32D-7993-EC43-0F032C800E6D}"/>
              </a:ext>
            </a:extLst>
          </p:cNvPr>
          <p:cNvCxnSpPr/>
          <p:nvPr/>
        </p:nvCxnSpPr>
        <p:spPr>
          <a:xfrm>
            <a:off x="5011916" y="5883897"/>
            <a:ext cx="68344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8E2C1E2-434C-2C44-77F4-B3D60977B209}"/>
              </a:ext>
            </a:extLst>
          </p:cNvPr>
          <p:cNvCxnSpPr/>
          <p:nvPr/>
        </p:nvCxnSpPr>
        <p:spPr>
          <a:xfrm>
            <a:off x="5011915" y="6421225"/>
            <a:ext cx="68344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4691078-8CD4-890D-CCA3-E50F98DF4A62}"/>
              </a:ext>
            </a:extLst>
          </p:cNvPr>
          <p:cNvCxnSpPr/>
          <p:nvPr/>
        </p:nvCxnSpPr>
        <p:spPr>
          <a:xfrm>
            <a:off x="5024485" y="1527142"/>
            <a:ext cx="683443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3497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78987-4FE7-16DA-3212-D5BCCC2AD7C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57DB104-8579-1353-850F-89A5160DC7C8}"/>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4DF355C-8F65-4F92-F355-4DEFAADB41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D759AF5D-D672-3145-F4CF-B9957B3C24E9}"/>
              </a:ext>
            </a:extLst>
          </p:cNvPr>
          <p:cNvSpPr txBox="1"/>
          <p:nvPr/>
        </p:nvSpPr>
        <p:spPr>
          <a:xfrm>
            <a:off x="871903" y="1175990"/>
            <a:ext cx="10770200" cy="584775"/>
          </a:xfrm>
          <a:prstGeom prst="rect">
            <a:avLst/>
          </a:prstGeom>
          <a:noFill/>
        </p:spPr>
        <p:txBody>
          <a:bodyPr wrap="square" rtlCol="0">
            <a:spAutoFit/>
          </a:bodyPr>
          <a:lstStyle/>
          <a:p>
            <a:pPr algn="ct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G</a:t>
            </a:r>
            <a:r>
              <a:rPr lang="en-US"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oal of the Project</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7F4F93A7-553D-9E8A-150B-DA373E4B3C7B}"/>
              </a:ext>
            </a:extLst>
          </p:cNvPr>
          <p:cNvSpPr txBox="1"/>
          <p:nvPr/>
        </p:nvSpPr>
        <p:spPr>
          <a:xfrm>
            <a:off x="1830918" y="2287630"/>
            <a:ext cx="8852170" cy="2708114"/>
          </a:xfrm>
          <a:prstGeom prst="rect">
            <a:avLst/>
          </a:prstGeom>
          <a:noFill/>
        </p:spPr>
        <p:txBody>
          <a:bodyPr wrap="square" rtlCol="0">
            <a:spAutoFit/>
          </a:bodyPr>
          <a:lstStyle/>
          <a:p>
            <a:pPr>
              <a:lnSpc>
                <a:spcPct val="150000"/>
              </a:lnSpc>
            </a:pPr>
            <a:r>
              <a:rPr lang="en-US" sz="2400" dirty="0">
                <a:effectLst/>
                <a:latin typeface="Verdana" panose="020B0604030504040204" pitchFamily="34" charset="0"/>
                <a:ea typeface="Verdana" panose="020B0604030504040204" pitchFamily="34" charset="0"/>
                <a:cs typeface="Arial" panose="020B0604020202020204" pitchFamily="34" charset="0"/>
              </a:rPr>
              <a:t>The goal of the initiative is to support organizations, to conduct stroke related public awareness activities within their communities, with special emphasis on reaching people who are at highest risk for stroke.</a:t>
            </a:r>
            <a:endParaRPr lang="en-US" sz="2400" b="1" dirty="0">
              <a:latin typeface="Verdana" panose="020B0604030504040204" pitchFamily="34" charset="0"/>
              <a:ea typeface="Verdana" panose="020B0604030504040204" pitchFamily="34" charset="0"/>
              <a:cs typeface="Arial" panose="020B0604020202020204" pitchFamily="34" charset="0"/>
            </a:endParaRPr>
          </a:p>
          <a:p>
            <a:pPr marL="0" marR="0">
              <a:lnSpc>
                <a:spcPct val="115000"/>
              </a:lnSpc>
              <a:spcAft>
                <a:spcPts val="800"/>
              </a:spcAft>
            </a:pP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1101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7699A-E206-E338-01EE-C47B48FB8B3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73FBA26-8644-3FB6-C189-EEAA711A1EF3}"/>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1DB7BF3-F9E5-5148-F538-B1B37BFD5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D28868ED-0B28-EC49-654D-C2441DA00BC2}"/>
              </a:ext>
            </a:extLst>
          </p:cNvPr>
          <p:cNvSpPr txBox="1"/>
          <p:nvPr/>
        </p:nvSpPr>
        <p:spPr>
          <a:xfrm>
            <a:off x="871903" y="1175990"/>
            <a:ext cx="10770200" cy="584775"/>
          </a:xfrm>
          <a:prstGeom prst="rect">
            <a:avLst/>
          </a:prstGeom>
          <a:noFill/>
        </p:spPr>
        <p:txBody>
          <a:bodyPr wrap="square" rtlCol="0">
            <a:spAutoFit/>
          </a:bodyPr>
          <a:lstStyle/>
          <a:p>
            <a:pPr algn="ct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Priority</a:t>
            </a:r>
            <a:r>
              <a:rPr lang="en-US"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Populations</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954E84FF-3BC1-D931-1C3A-409FF6185F16}"/>
              </a:ext>
            </a:extLst>
          </p:cNvPr>
          <p:cNvSpPr txBox="1"/>
          <p:nvPr/>
        </p:nvSpPr>
        <p:spPr>
          <a:xfrm>
            <a:off x="970961" y="1927706"/>
            <a:ext cx="10671142" cy="4812343"/>
          </a:xfrm>
          <a:prstGeom prst="rect">
            <a:avLst/>
          </a:prstGeom>
          <a:noFill/>
        </p:spPr>
        <p:txBody>
          <a:bodyPr wrap="square" rtlCol="0">
            <a:spAutoFit/>
          </a:bodyPr>
          <a:lstStyle/>
          <a:p>
            <a:pPr marL="0" marR="0">
              <a:lnSpc>
                <a:spcPct val="115000"/>
              </a:lnSpc>
              <a:spcAft>
                <a:spcPts val="800"/>
              </a:spcAft>
            </a:pPr>
            <a:r>
              <a:rPr lang="en-US" sz="2000" b="1" dirty="0">
                <a:solidFill>
                  <a:srgbClr val="000000"/>
                </a:solidFill>
                <a:effectLst/>
                <a:latin typeface="Verdana" panose="020B0604030504040204" pitchFamily="34" charset="0"/>
                <a:ea typeface="Verdana" panose="020B0604030504040204" pitchFamily="34" charset="0"/>
                <a:cs typeface="Arial" panose="020B0604020202020204" pitchFamily="34" charset="0"/>
              </a:rPr>
              <a:t>Priority Populations include: </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342900" marR="0" lvl="0" indent="-342900">
              <a:lnSpc>
                <a:spcPct val="107000"/>
              </a:lnSpc>
              <a:buFont typeface="Symbol" panose="05050102010706020507" pitchFamily="18" charset="2"/>
              <a:buChar char=""/>
            </a:pPr>
            <a:r>
              <a:rPr lang="en-US" sz="2000" b="1" dirty="0">
                <a:solidFill>
                  <a:srgbClr val="000000"/>
                </a:solidFill>
                <a:effectLst/>
                <a:latin typeface="Verdana" panose="020B0604030504040204" pitchFamily="34" charset="0"/>
                <a:ea typeface="Verdana" panose="020B0604030504040204" pitchFamily="34" charset="0"/>
                <a:cs typeface="Calibri" panose="020F0502020204030204" pitchFamily="34" charset="0"/>
              </a:rPr>
              <a:t>People at highest risk for stroke: </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742950" marR="0" lvl="1" indent="-285750">
              <a:lnSpc>
                <a:spcPct val="107000"/>
              </a:lnSpc>
              <a:buSzPts val="1100"/>
              <a:buFont typeface="Courier New" panose="02070309020205020404" pitchFamily="49" charset="0"/>
              <a:buChar char="o"/>
            </a:pPr>
            <a:r>
              <a:rPr lang="en-US" sz="2000" dirty="0">
                <a:solidFill>
                  <a:srgbClr val="000000"/>
                </a:solidFill>
                <a:effectLst/>
                <a:latin typeface="Verdana" panose="020B0604030504040204" pitchFamily="34" charset="0"/>
                <a:ea typeface="Verdana" panose="020B0604030504040204" pitchFamily="34" charset="0"/>
                <a:cs typeface="Calibri" panose="020F0502020204030204" pitchFamily="34" charset="0"/>
              </a:rPr>
              <a:t>Black non-Hispanic, Asian non-Hispanic, and Hispanic adults</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742950" marR="0" lvl="1" indent="-285750">
              <a:lnSpc>
                <a:spcPct val="107000"/>
              </a:lnSpc>
              <a:buSzPts val="1100"/>
              <a:buFont typeface="Courier New" panose="02070309020205020404" pitchFamily="49" charset="0"/>
              <a:buChar char="o"/>
            </a:pPr>
            <a:r>
              <a:rPr lang="en-US" sz="2000" dirty="0">
                <a:solidFill>
                  <a:srgbClr val="000000"/>
                </a:solidFill>
                <a:effectLst/>
                <a:latin typeface="Verdana" panose="020B0604030504040204" pitchFamily="34" charset="0"/>
                <a:ea typeface="Verdana" panose="020B0604030504040204" pitchFamily="34" charset="0"/>
                <a:cs typeface="Calibri" panose="020F0502020204030204" pitchFamily="34" charset="0"/>
              </a:rPr>
              <a:t>Older adults (65+)</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742950" marR="0" lvl="1" indent="-285750">
              <a:lnSpc>
                <a:spcPct val="107000"/>
              </a:lnSpc>
              <a:buSzPts val="1100"/>
              <a:buFont typeface="Courier New" panose="02070309020205020404" pitchFamily="49" charset="0"/>
              <a:buChar char="o"/>
            </a:pPr>
            <a:r>
              <a:rPr lang="en-US" sz="2000" dirty="0">
                <a:solidFill>
                  <a:srgbClr val="000000"/>
                </a:solidFill>
                <a:effectLst/>
                <a:latin typeface="Verdana" panose="020B0604030504040204" pitchFamily="34" charset="0"/>
                <a:ea typeface="Verdana" panose="020B0604030504040204" pitchFamily="34" charset="0"/>
                <a:cs typeface="Calibri" panose="020F0502020204030204" pitchFamily="34" charset="0"/>
              </a:rPr>
              <a:t>People who smoke</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742950" marR="0" lvl="1" indent="-285750">
              <a:lnSpc>
                <a:spcPct val="107000"/>
              </a:lnSpc>
              <a:buSzPts val="1100"/>
              <a:buFont typeface="Courier New" panose="02070309020205020404" pitchFamily="49" charset="0"/>
              <a:buChar char="o"/>
            </a:pPr>
            <a:r>
              <a:rPr lang="en-US" sz="2000" dirty="0">
                <a:solidFill>
                  <a:srgbClr val="000000"/>
                </a:solidFill>
                <a:effectLst/>
                <a:latin typeface="Verdana" panose="020B0604030504040204" pitchFamily="34" charset="0"/>
                <a:ea typeface="Verdana" panose="020B0604030504040204" pitchFamily="34" charset="0"/>
                <a:cs typeface="Calibri" panose="020F0502020204030204" pitchFamily="34" charset="0"/>
              </a:rPr>
              <a:t>People who have diabetes, hypertension, or who have had a stroke in the past</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342900" marR="0" lvl="0" indent="-342900">
              <a:lnSpc>
                <a:spcPct val="107000"/>
              </a:lnSpc>
              <a:buFont typeface="Symbol" panose="05050102010706020507" pitchFamily="18" charset="2"/>
              <a:buChar char=""/>
            </a:pPr>
            <a:r>
              <a:rPr lang="en-US" sz="2000" b="1" dirty="0">
                <a:solidFill>
                  <a:srgbClr val="000000"/>
                </a:solidFill>
                <a:effectLst/>
                <a:latin typeface="Verdana" panose="020B0604030504040204" pitchFamily="34" charset="0"/>
                <a:ea typeface="Verdana" panose="020B0604030504040204" pitchFamily="34" charset="0"/>
                <a:cs typeface="Calibri" panose="020F0502020204030204" pitchFamily="34" charset="0"/>
              </a:rPr>
              <a:t>Communities who may not be reached through traditional public awareness activities:</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742950" marR="0" lvl="1" indent="-285750">
              <a:lnSpc>
                <a:spcPct val="107000"/>
              </a:lnSpc>
              <a:buSzPts val="1100"/>
              <a:buFont typeface="Courier New" panose="02070309020205020404" pitchFamily="49" charset="0"/>
              <a:buChar char="o"/>
            </a:pPr>
            <a:r>
              <a:rPr lang="en-US" sz="2000" dirty="0">
                <a:solidFill>
                  <a:srgbClr val="000000"/>
                </a:solidFill>
                <a:effectLst/>
                <a:latin typeface="Verdana" panose="020B0604030504040204" pitchFamily="34" charset="0"/>
                <a:ea typeface="Verdana" panose="020B0604030504040204" pitchFamily="34" charset="0"/>
                <a:cs typeface="Calibri" panose="020F0502020204030204" pitchFamily="34" charset="0"/>
              </a:rPr>
              <a:t>Black non-Hispanic, Asian non-Hispanic, and Hispanic adults</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742950" marR="0" lvl="1" indent="-285750">
              <a:lnSpc>
                <a:spcPct val="107000"/>
              </a:lnSpc>
              <a:buSzPts val="1100"/>
              <a:buFont typeface="Courier New" panose="02070309020205020404" pitchFamily="49" charset="0"/>
              <a:buChar char="o"/>
            </a:pPr>
            <a:r>
              <a:rPr lang="en-US" sz="2000" dirty="0">
                <a:solidFill>
                  <a:srgbClr val="1F1F1F"/>
                </a:solidFill>
                <a:effectLst/>
                <a:latin typeface="Verdana" panose="020B0604030504040204" pitchFamily="34" charset="0"/>
                <a:ea typeface="Verdana" panose="020B0604030504040204" pitchFamily="34" charset="0"/>
                <a:cs typeface="Calibri" panose="020F0502020204030204" pitchFamily="34" charset="0"/>
              </a:rPr>
              <a:t>People with limited English proficiency</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742950" marR="0" lvl="1" indent="-285750">
              <a:lnSpc>
                <a:spcPct val="107000"/>
              </a:lnSpc>
              <a:buSzPts val="1100"/>
              <a:buFont typeface="Courier New" panose="02070309020205020404" pitchFamily="49" charset="0"/>
              <a:buChar char="o"/>
            </a:pPr>
            <a:r>
              <a:rPr lang="en-US" sz="2000" dirty="0">
                <a:solidFill>
                  <a:srgbClr val="1F1F1F"/>
                </a:solidFill>
                <a:effectLst/>
                <a:latin typeface="Verdana" panose="020B0604030504040204" pitchFamily="34" charset="0"/>
                <a:ea typeface="Verdana" panose="020B0604030504040204" pitchFamily="34" charset="0"/>
                <a:cs typeface="Calibri" panose="020F0502020204030204" pitchFamily="34" charset="0"/>
              </a:rPr>
              <a:t>Rural communities</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742950" marR="0" lvl="1" indent="-285750">
              <a:lnSpc>
                <a:spcPct val="107000"/>
              </a:lnSpc>
              <a:buSzPts val="1100"/>
              <a:buFont typeface="Courier New" panose="02070309020205020404" pitchFamily="49" charset="0"/>
              <a:buChar char="o"/>
            </a:pPr>
            <a:r>
              <a:rPr lang="en-US" sz="2000" dirty="0">
                <a:solidFill>
                  <a:srgbClr val="1F1F1F"/>
                </a:solidFill>
                <a:effectLst/>
                <a:latin typeface="Verdana" panose="020B0604030504040204" pitchFamily="34" charset="0"/>
                <a:ea typeface="Verdana" panose="020B0604030504040204" pitchFamily="34" charset="0"/>
                <a:cs typeface="Calibri" panose="020F0502020204030204" pitchFamily="34" charset="0"/>
              </a:rPr>
              <a:t>Low-income groups</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742950" marR="0" lvl="1" indent="-285750">
              <a:lnSpc>
                <a:spcPct val="107000"/>
              </a:lnSpc>
              <a:spcAft>
                <a:spcPts val="800"/>
              </a:spcAft>
              <a:buSzPts val="1100"/>
              <a:buFont typeface="Courier New" panose="02070309020205020404" pitchFamily="49" charset="0"/>
              <a:buChar char="o"/>
            </a:pPr>
            <a:r>
              <a:rPr lang="en-US" sz="2000" dirty="0">
                <a:solidFill>
                  <a:srgbClr val="1F1F1F"/>
                </a:solidFill>
                <a:effectLst/>
                <a:latin typeface="Verdana" panose="020B0604030504040204" pitchFamily="34" charset="0"/>
                <a:ea typeface="Verdana" panose="020B0604030504040204" pitchFamily="34" charset="0"/>
                <a:cs typeface="Calibri" panose="020F0502020204030204" pitchFamily="34" charset="0"/>
              </a:rPr>
              <a:t>Individuals with limited internet access</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81898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E3256-883B-500F-343B-74E245F484F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A523160-8266-82C8-C458-11FCD51F4964}"/>
              </a:ext>
            </a:extLst>
          </p:cNvPr>
          <p:cNvSpPr/>
          <p:nvPr/>
        </p:nvSpPr>
        <p:spPr>
          <a:xfrm>
            <a:off x="0" y="18854"/>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50C7581-EB3F-40DA-AA5E-B3EE0FEAD6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1592CD43-F094-4B7B-7E38-6A953F807132}"/>
              </a:ext>
            </a:extLst>
          </p:cNvPr>
          <p:cNvSpPr txBox="1"/>
          <p:nvPr/>
        </p:nvSpPr>
        <p:spPr>
          <a:xfrm>
            <a:off x="813537" y="1297354"/>
            <a:ext cx="10770200" cy="584775"/>
          </a:xfrm>
          <a:prstGeom prst="rect">
            <a:avLst/>
          </a:prstGeom>
          <a:noFill/>
        </p:spPr>
        <p:txBody>
          <a:bodyPr wrap="square" rtlCol="0">
            <a:spAutoFit/>
          </a:bodyPr>
          <a:lstStyle/>
          <a:p>
            <a:pPr algn="ct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Who Can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Apply</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4879792D-F1E9-69C6-23DA-B288C729700C}"/>
              </a:ext>
            </a:extLst>
          </p:cNvPr>
          <p:cNvSpPr txBox="1"/>
          <p:nvPr/>
        </p:nvSpPr>
        <p:spPr>
          <a:xfrm>
            <a:off x="1184970" y="2090017"/>
            <a:ext cx="10671142" cy="953403"/>
          </a:xfrm>
          <a:prstGeom prst="rect">
            <a:avLst/>
          </a:prstGeom>
          <a:noFill/>
        </p:spPr>
        <p:txBody>
          <a:bodyPr wrap="square" rtlCol="0">
            <a:spAutoFit/>
          </a:bodyPr>
          <a:lstStyle/>
          <a:p>
            <a:pPr>
              <a:lnSpc>
                <a:spcPct val="150000"/>
              </a:lnSpc>
            </a:pPr>
            <a:r>
              <a:rPr lang="en-US" sz="2000" dirty="0">
                <a:latin typeface="Verdana" panose="020B0604030504040204" pitchFamily="34" charset="0"/>
                <a:ea typeface="Verdana" panose="020B0604030504040204" pitchFamily="34" charset="0"/>
                <a:cs typeface="Arial" panose="020B0604020202020204" pitchFamily="34" charset="0"/>
              </a:rPr>
              <a:t>Interested organizations should seek out collaborative partners to conduct public awareness activities together.  </a:t>
            </a:r>
            <a:endParaRPr lang="en-US" sz="2000" dirty="0">
              <a:latin typeface="Verdana" panose="020B0604030504040204" pitchFamily="34" charset="0"/>
              <a:ea typeface="Verdana" panose="020B0604030504040204" pitchFamily="34" charset="0"/>
            </a:endParaRPr>
          </a:p>
        </p:txBody>
      </p:sp>
      <p:sp>
        <p:nvSpPr>
          <p:cNvPr id="3" name="Rectangle: Rounded Corners 2">
            <a:extLst>
              <a:ext uri="{FF2B5EF4-FFF2-40B4-BE49-F238E27FC236}">
                <a16:creationId xmlns:a16="http://schemas.microsoft.com/office/drawing/2014/main" id="{718DF5A3-3A11-CB64-6AA9-9BCFF1CB1320}"/>
              </a:ext>
            </a:extLst>
          </p:cNvPr>
          <p:cNvSpPr/>
          <p:nvPr/>
        </p:nvSpPr>
        <p:spPr>
          <a:xfrm>
            <a:off x="1791093" y="3429001"/>
            <a:ext cx="9030878" cy="2489958"/>
          </a:xfrm>
          <a:prstGeom prst="round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Verdana" panose="020B0604030504040204" pitchFamily="34" charset="0"/>
                <a:ea typeface="Verdana" panose="020B0604030504040204" pitchFamily="34" charset="0"/>
                <a:cs typeface="Arial" panose="020B0604020202020204" pitchFamily="34" charset="0"/>
              </a:rPr>
              <a:t>Minimum eligible partnerships include </a:t>
            </a:r>
          </a:p>
          <a:p>
            <a:pPr algn="ctr"/>
            <a:r>
              <a:rPr lang="en-US" sz="2400" dirty="0">
                <a:latin typeface="Verdana" panose="020B0604030504040204" pitchFamily="34" charset="0"/>
                <a:ea typeface="Verdana" panose="020B0604030504040204" pitchFamily="34" charset="0"/>
                <a:cs typeface="Arial" panose="020B0604020202020204" pitchFamily="34" charset="0"/>
              </a:rPr>
              <a:t>2 organizations from 2 different domains. </a:t>
            </a:r>
          </a:p>
          <a:p>
            <a:pPr algn="ctr"/>
            <a:endParaRPr lang="en-US" sz="2400" dirty="0">
              <a:latin typeface="Verdana" panose="020B0604030504040204" pitchFamily="34" charset="0"/>
              <a:ea typeface="Verdana" panose="020B0604030504040204" pitchFamily="34" charset="0"/>
              <a:cs typeface="Arial" panose="020B0604020202020204" pitchFamily="34" charset="0"/>
            </a:endParaRPr>
          </a:p>
          <a:p>
            <a:pPr algn="ctr"/>
            <a:r>
              <a:rPr lang="en-US" sz="2400" dirty="0">
                <a:latin typeface="Verdana" panose="020B0604030504040204" pitchFamily="34" charset="0"/>
                <a:ea typeface="Verdana" panose="020B0604030504040204" pitchFamily="34" charset="0"/>
                <a:cs typeface="Arial" panose="020B0604020202020204" pitchFamily="34" charset="0"/>
              </a:rPr>
              <a:t>More than 2 organizations is fine.</a:t>
            </a:r>
            <a:endParaRPr lang="en-US" sz="2400" dirty="0"/>
          </a:p>
        </p:txBody>
      </p:sp>
    </p:spTree>
    <p:extLst>
      <p:ext uri="{BB962C8B-B14F-4D97-AF65-F5344CB8AC3E}">
        <p14:creationId xmlns:p14="http://schemas.microsoft.com/office/powerpoint/2010/main" val="1150735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09393-FEED-5AF0-88F9-025931005AA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628C6BA-822B-EF24-38A1-B94DAB393515}"/>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E106E64-B764-AD96-B162-1CC377C901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D7245A1E-0DD9-3B54-F896-B0BB5746C962}"/>
              </a:ext>
            </a:extLst>
          </p:cNvPr>
          <p:cNvSpPr txBox="1"/>
          <p:nvPr/>
        </p:nvSpPr>
        <p:spPr>
          <a:xfrm>
            <a:off x="984277" y="765492"/>
            <a:ext cx="10770200" cy="584775"/>
          </a:xfrm>
          <a:prstGeom prst="rect">
            <a:avLst/>
          </a:prstGeom>
          <a:noFill/>
        </p:spPr>
        <p:txBody>
          <a:bodyPr wrap="square" rtlCol="0">
            <a:spAutoFit/>
          </a:bodyPr>
          <a:lstStyle/>
          <a:p>
            <a:pPr algn="ct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Lead Organizations</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1CAB1F46-1262-6068-1B9B-3C2EF3F7E505}"/>
              </a:ext>
            </a:extLst>
          </p:cNvPr>
          <p:cNvSpPr txBox="1"/>
          <p:nvPr/>
        </p:nvSpPr>
        <p:spPr>
          <a:xfrm>
            <a:off x="1082394" y="1764815"/>
            <a:ext cx="10573966" cy="4682116"/>
          </a:xfrm>
          <a:prstGeom prst="rect">
            <a:avLst/>
          </a:prstGeom>
          <a:noFill/>
        </p:spPr>
        <p:txBody>
          <a:bodyPr wrap="square" rtlCol="0">
            <a:spAutoFit/>
          </a:bodyPr>
          <a:lstStyle/>
          <a:p>
            <a:pPr marL="342900" marR="0" lvl="0" indent="-342900">
              <a:lnSpc>
                <a:spcPct val="107000"/>
              </a:lnSpc>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Arial" panose="020B0604020202020204" pitchFamily="34" charset="0"/>
              </a:rPr>
              <a:t>EMS</a:t>
            </a:r>
          </a:p>
          <a:p>
            <a:pPr marL="342900" marR="0" lvl="0" indent="-342900">
              <a:lnSpc>
                <a:spcPct val="107000"/>
              </a:lnSpc>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Arial" panose="020B0604020202020204" pitchFamily="34" charset="0"/>
              </a:rPr>
              <a:t>Hospitals</a:t>
            </a:r>
          </a:p>
          <a:p>
            <a:pPr marL="342900" marR="0" lvl="0" indent="-342900">
              <a:lnSpc>
                <a:spcPct val="107000"/>
              </a:lnSpc>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Arial" panose="020B0604020202020204" pitchFamily="34" charset="0"/>
              </a:rPr>
              <a:t>Post-acute [rehabilitation hospitals, home care agencies, skilled nursing facilities]</a:t>
            </a:r>
          </a:p>
          <a:p>
            <a:pPr marL="342900" marR="0" lvl="0" indent="-342900">
              <a:lnSpc>
                <a:spcPct val="107000"/>
              </a:lnSpc>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Arial" panose="020B0604020202020204" pitchFamily="34" charset="0"/>
              </a:rPr>
              <a:t>Community Health Centers/Primary Care</a:t>
            </a:r>
          </a:p>
          <a:p>
            <a:pPr marL="342900" marR="0" lvl="0" indent="-342900">
              <a:lnSpc>
                <a:spcPct val="107000"/>
              </a:lnSpc>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Arial" panose="020B0604020202020204" pitchFamily="34" charset="0"/>
              </a:rPr>
              <a:t>Community-Based Organizations providing resources to at risk populations (e.g. social services and/or chronic disease prevention services)</a:t>
            </a:r>
          </a:p>
          <a:p>
            <a:pPr marL="342900" marR="0" lvl="0" indent="-342900">
              <a:lnSpc>
                <a:spcPct val="107000"/>
              </a:lnSpc>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Arial" panose="020B0604020202020204" pitchFamily="34" charset="0"/>
              </a:rPr>
              <a:t>Local health departments</a:t>
            </a:r>
          </a:p>
          <a:p>
            <a:pPr marL="342900" marR="0" lvl="0" indent="-342900">
              <a:lnSpc>
                <a:spcPct val="107000"/>
              </a:lnSpc>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Arial" panose="020B0604020202020204" pitchFamily="34" charset="0"/>
              </a:rPr>
              <a:t>Faith-based organizations</a:t>
            </a:r>
          </a:p>
        </p:txBody>
      </p:sp>
    </p:spTree>
    <p:extLst>
      <p:ext uri="{BB962C8B-B14F-4D97-AF65-F5344CB8AC3E}">
        <p14:creationId xmlns:p14="http://schemas.microsoft.com/office/powerpoint/2010/main" val="3223057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70FA8-45A7-4D7B-FD61-7EE1ABFA909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B1E734E-EB37-8A68-862C-D91278C0DA03}"/>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1482D18-E0D9-C9CE-A0D3-C547F90574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D7BBCBCE-230D-94E4-DC59-6E1124C26F34}"/>
              </a:ext>
            </a:extLst>
          </p:cNvPr>
          <p:cNvSpPr txBox="1"/>
          <p:nvPr/>
        </p:nvSpPr>
        <p:spPr>
          <a:xfrm>
            <a:off x="1020580" y="1145717"/>
            <a:ext cx="10770200" cy="584775"/>
          </a:xfrm>
          <a:prstGeom prst="rect">
            <a:avLst/>
          </a:prstGeom>
          <a:noFill/>
        </p:spPr>
        <p:txBody>
          <a:bodyPr wrap="square" rtlCol="0">
            <a:spAutoFit/>
          </a:bodyPr>
          <a:lstStyle/>
          <a:p>
            <a:pPr algn="ct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Responsibilities</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of</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Lead Organizations</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13CAFA60-25D3-3F63-C6DA-99EA8E8822E1}"/>
              </a:ext>
            </a:extLst>
          </p:cNvPr>
          <p:cNvSpPr txBox="1"/>
          <p:nvPr/>
        </p:nvSpPr>
        <p:spPr>
          <a:xfrm>
            <a:off x="854353" y="1885181"/>
            <a:ext cx="10770200" cy="4463401"/>
          </a:xfrm>
          <a:prstGeom prst="rect">
            <a:avLst/>
          </a:prstGeom>
          <a:noFill/>
        </p:spPr>
        <p:txBody>
          <a:bodyPr wrap="square" rtlCol="0">
            <a:spAutoFit/>
          </a:bodyPr>
          <a:lstStyle/>
          <a:p>
            <a:pPr marL="457200" indent="-457200">
              <a:lnSpc>
                <a:spcPct val="150000"/>
              </a:lnSpc>
              <a:buAutoNum type="arabicPeriod"/>
            </a:pPr>
            <a:r>
              <a:rPr lang="en-US" sz="2400" dirty="0">
                <a:latin typeface="Verdana" panose="020B0604030504040204" pitchFamily="34" charset="0"/>
                <a:ea typeface="Verdana" panose="020B0604030504040204" pitchFamily="34" charset="0"/>
                <a:cs typeface="Arial" panose="020B0604020202020204" pitchFamily="34" charset="0"/>
              </a:rPr>
              <a:t>Pre-award: Submitting application materials (application + letters of participation) by application due date.</a:t>
            </a:r>
          </a:p>
          <a:p>
            <a:pPr marL="457200" indent="-457200">
              <a:lnSpc>
                <a:spcPct val="150000"/>
              </a:lnSpc>
              <a:buAutoNum type="arabicPeriod"/>
            </a:pPr>
            <a:r>
              <a:rPr lang="en-US" sz="2400" dirty="0">
                <a:effectLst/>
                <a:latin typeface="Verdana" panose="020B0604030504040204" pitchFamily="34" charset="0"/>
                <a:ea typeface="Verdana" panose="020B0604030504040204" pitchFamily="34" charset="0"/>
                <a:cs typeface="Arial" panose="020B0604020202020204" pitchFamily="34" charset="0"/>
              </a:rPr>
              <a:t>Post-award: May act as fiscal agents, depending on project need.</a:t>
            </a:r>
          </a:p>
          <a:p>
            <a:pPr>
              <a:lnSpc>
                <a:spcPct val="150000"/>
              </a:lnSpc>
            </a:pPr>
            <a:r>
              <a:rPr lang="en-US" sz="2400" dirty="0">
                <a:latin typeface="Verdana" panose="020B0604030504040204" pitchFamily="34" charset="0"/>
                <a:ea typeface="Verdana" panose="020B0604030504040204" pitchFamily="34" charset="0"/>
                <a:cs typeface="Arial" panose="020B0604020202020204" pitchFamily="34" charset="0"/>
              </a:rPr>
              <a:t>3. Post-award: Participating in activities and collecting signed photo</a:t>
            </a:r>
          </a:p>
          <a:p>
            <a:pPr>
              <a:lnSpc>
                <a:spcPct val="150000"/>
              </a:lnSpc>
            </a:pPr>
            <a:r>
              <a:rPr lang="en-US" sz="2400" dirty="0">
                <a:latin typeface="Verdana" panose="020B0604030504040204" pitchFamily="34" charset="0"/>
                <a:ea typeface="Verdana" panose="020B0604030504040204" pitchFamily="34" charset="0"/>
                <a:cs typeface="Arial" panose="020B0604020202020204" pitchFamily="34" charset="0"/>
              </a:rPr>
              <a:t>releases.</a:t>
            </a:r>
            <a:endParaRPr lang="en-US" sz="2400" dirty="0">
              <a:effectLst/>
              <a:latin typeface="Verdana" panose="020B0604030504040204" pitchFamily="34" charset="0"/>
              <a:ea typeface="Verdana" panose="020B0604030504040204" pitchFamily="34" charset="0"/>
              <a:cs typeface="Arial" panose="020B0604020202020204" pitchFamily="34" charset="0"/>
            </a:endParaRPr>
          </a:p>
          <a:p>
            <a:pPr>
              <a:lnSpc>
                <a:spcPct val="150000"/>
              </a:lnSpc>
            </a:pPr>
            <a:r>
              <a:rPr lang="en-US" sz="2400" dirty="0">
                <a:latin typeface="Verdana" panose="020B0604030504040204" pitchFamily="34" charset="0"/>
                <a:ea typeface="Verdana" panose="020B0604030504040204" pitchFamily="34" charset="0"/>
                <a:cs typeface="Arial" panose="020B0604020202020204" pitchFamily="34" charset="0"/>
              </a:rPr>
              <a:t>4. Post-award: Participating in check-in calls with Borderland Partners.</a:t>
            </a:r>
            <a:endParaRPr lang="en-US" sz="2400" dirty="0">
              <a:effectLst/>
              <a:latin typeface="Verdana" panose="020B0604030504040204" pitchFamily="34" charset="0"/>
              <a:ea typeface="Verdana" panose="020B0604030504040204" pitchFamily="34" charset="0"/>
              <a:cs typeface="Arial" panose="020B0604020202020204" pitchFamily="34" charset="0"/>
            </a:endParaRPr>
          </a:p>
          <a:p>
            <a:pPr>
              <a:lnSpc>
                <a:spcPct val="150000"/>
              </a:lnSpc>
            </a:pPr>
            <a:r>
              <a:rPr lang="en-US" sz="2400" dirty="0">
                <a:latin typeface="Verdana" panose="020B0604030504040204" pitchFamily="34" charset="0"/>
                <a:ea typeface="Verdana" panose="020B0604030504040204" pitchFamily="34" charset="0"/>
                <a:cs typeface="Arial" panose="020B0604020202020204" pitchFamily="34" charset="0"/>
              </a:rPr>
              <a:t>5. Post-award: Submitting final report and other docs (</a:t>
            </a:r>
            <a:r>
              <a:rPr lang="en-US" sz="2400" dirty="0" err="1">
                <a:latin typeface="Verdana" panose="020B0604030504040204" pitchFamily="34" charset="0"/>
                <a:ea typeface="Verdana" panose="020B0604030504040204" pitchFamily="34" charset="0"/>
                <a:cs typeface="Arial" panose="020B0604020202020204" pitchFamily="34" charset="0"/>
              </a:rPr>
              <a:t>eg</a:t>
            </a:r>
            <a:r>
              <a:rPr lang="en-US" sz="2400" dirty="0">
                <a:latin typeface="Verdana" panose="020B0604030504040204" pitchFamily="34" charset="0"/>
                <a:ea typeface="Verdana" panose="020B0604030504040204" pitchFamily="34" charset="0"/>
                <a:cs typeface="Arial" panose="020B0604020202020204" pitchFamily="34" charset="0"/>
              </a:rPr>
              <a:t>, photos).</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83411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09393-FEED-5AF0-88F9-025931005AA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628C6BA-822B-EF24-38A1-B94DAB393515}"/>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E106E64-B764-AD96-B162-1CC377C901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D7245A1E-0DD9-3B54-F896-B0BB5746C962}"/>
              </a:ext>
            </a:extLst>
          </p:cNvPr>
          <p:cNvSpPr txBox="1"/>
          <p:nvPr/>
        </p:nvSpPr>
        <p:spPr>
          <a:xfrm>
            <a:off x="1153803" y="991613"/>
            <a:ext cx="10770200" cy="584775"/>
          </a:xfrm>
          <a:prstGeom prst="rect">
            <a:avLst/>
          </a:prstGeom>
          <a:noFill/>
        </p:spPr>
        <p:txBody>
          <a:bodyPr wrap="square" rtlCol="0">
            <a:spAutoFit/>
          </a:bodyPr>
          <a:lstStyle/>
          <a:p>
            <a:pPr algn="ct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Responsibilities</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of</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Partner</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Organizations</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1CAB1F46-1262-6068-1B9B-3C2EF3F7E505}"/>
              </a:ext>
            </a:extLst>
          </p:cNvPr>
          <p:cNvSpPr txBox="1"/>
          <p:nvPr/>
        </p:nvSpPr>
        <p:spPr>
          <a:xfrm>
            <a:off x="893262" y="1576388"/>
            <a:ext cx="10770201" cy="5017399"/>
          </a:xfrm>
          <a:prstGeom prst="rect">
            <a:avLst/>
          </a:prstGeom>
          <a:noFill/>
        </p:spPr>
        <p:txBody>
          <a:bodyPr wrap="square" rtlCol="0">
            <a:spAutoFit/>
          </a:bodyPr>
          <a:lstStyle/>
          <a:p>
            <a:pPr marL="457200" indent="-457200">
              <a:lnSpc>
                <a:spcPct val="150000"/>
              </a:lnSpc>
              <a:buFontTx/>
              <a:buAutoNum type="arabicPeriod"/>
            </a:pPr>
            <a:r>
              <a:rPr lang="en-US" sz="2400" dirty="0">
                <a:latin typeface="Verdana" panose="020B0604030504040204" pitchFamily="34" charset="0"/>
                <a:ea typeface="Verdana" panose="020B0604030504040204" pitchFamily="34" charset="0"/>
                <a:cs typeface="Arial" panose="020B0604020202020204" pitchFamily="34" charset="0"/>
              </a:rPr>
              <a:t>Pre-award: Submitting application materials (letters of participation) by application due date.</a:t>
            </a:r>
            <a:endParaRPr lang="en-US" sz="2400" dirty="0">
              <a:effectLst/>
              <a:latin typeface="Verdana" panose="020B0604030504040204" pitchFamily="34" charset="0"/>
              <a:ea typeface="Verdana" panose="020B0604030504040204" pitchFamily="34" charset="0"/>
              <a:cs typeface="Arial" panose="020B0604020202020204" pitchFamily="34" charset="0"/>
            </a:endParaRPr>
          </a:p>
          <a:p>
            <a:pPr marL="457200" indent="-457200">
              <a:lnSpc>
                <a:spcPct val="150000"/>
              </a:lnSpc>
              <a:buFontTx/>
              <a:buAutoNum type="arabicPeriod"/>
            </a:pPr>
            <a:r>
              <a:rPr lang="en-US" sz="2400" dirty="0">
                <a:effectLst/>
                <a:latin typeface="Verdana" panose="020B0604030504040204" pitchFamily="34" charset="0"/>
                <a:ea typeface="Verdana" panose="020B0604030504040204" pitchFamily="34" charset="0"/>
                <a:cs typeface="Arial" panose="020B0604020202020204" pitchFamily="34" charset="0"/>
              </a:rPr>
              <a:t>Post-award: May act as fiscal agents, depending on project need</a:t>
            </a:r>
          </a:p>
          <a:p>
            <a:pPr marL="457200" indent="-457200">
              <a:lnSpc>
                <a:spcPct val="150000"/>
              </a:lnSpc>
              <a:buAutoNum type="arabicPeriod"/>
            </a:pPr>
            <a:r>
              <a:rPr lang="en-US" sz="2400" dirty="0">
                <a:latin typeface="Verdana" panose="020B0604030504040204" pitchFamily="34" charset="0"/>
                <a:ea typeface="Verdana" panose="020B0604030504040204" pitchFamily="34" charset="0"/>
                <a:cs typeface="Arial" panose="020B0604020202020204" pitchFamily="34" charset="0"/>
              </a:rPr>
              <a:t>Post-award: Participating in activities and collecting signed photo releases.</a:t>
            </a:r>
          </a:p>
          <a:p>
            <a:pPr marL="457200" indent="-457200">
              <a:lnSpc>
                <a:spcPct val="150000"/>
              </a:lnSpc>
              <a:buAutoNum type="arabicPeriod"/>
            </a:pPr>
            <a:r>
              <a:rPr lang="en-US" sz="2400" dirty="0">
                <a:latin typeface="Verdana" panose="020B0604030504040204" pitchFamily="34" charset="0"/>
                <a:ea typeface="Verdana" panose="020B0604030504040204" pitchFamily="34" charset="0"/>
                <a:cs typeface="Arial" panose="020B0604020202020204" pitchFamily="34" charset="0"/>
              </a:rPr>
              <a:t>Post-award: Participating in check-in calls with Borderland Partners.</a:t>
            </a:r>
          </a:p>
          <a:p>
            <a:pPr marL="457200" indent="-457200">
              <a:lnSpc>
                <a:spcPct val="150000"/>
              </a:lnSpc>
              <a:buAutoNum type="arabicPeriod"/>
            </a:pPr>
            <a:r>
              <a:rPr lang="en-US" sz="2400" dirty="0">
                <a:latin typeface="Verdana" panose="020B0604030504040204" pitchFamily="34" charset="0"/>
                <a:ea typeface="Verdana" panose="020B0604030504040204" pitchFamily="34" charset="0"/>
                <a:cs typeface="Arial" panose="020B0604020202020204" pitchFamily="34" charset="0"/>
              </a:rPr>
              <a:t>Post-award: Contributing to final report and providing other documents (</a:t>
            </a:r>
            <a:r>
              <a:rPr lang="en-US" sz="2400" dirty="0" err="1">
                <a:latin typeface="Verdana" panose="020B0604030504040204" pitchFamily="34" charset="0"/>
                <a:ea typeface="Verdana" panose="020B0604030504040204" pitchFamily="34" charset="0"/>
                <a:cs typeface="Arial" panose="020B0604020202020204" pitchFamily="34" charset="0"/>
              </a:rPr>
              <a:t>eg</a:t>
            </a:r>
            <a:r>
              <a:rPr lang="en-US" sz="2400" dirty="0">
                <a:latin typeface="Verdana" panose="020B0604030504040204" pitchFamily="34" charset="0"/>
                <a:ea typeface="Verdana" panose="020B0604030504040204" pitchFamily="34" charset="0"/>
                <a:cs typeface="Arial" panose="020B0604020202020204" pitchFamily="34" charset="0"/>
              </a:rPr>
              <a:t>, photos).</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18344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B86CC-1CD5-5FB0-AECE-74B71E018B7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E4049F8-1EB2-0DC1-22BA-A5A83D4A010F}"/>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6FEB9CB-7A81-218B-C826-D9F3E5B21F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777626CA-6252-045C-165A-0479C37FB7D0}"/>
              </a:ext>
            </a:extLst>
          </p:cNvPr>
          <p:cNvSpPr txBox="1"/>
          <p:nvPr/>
        </p:nvSpPr>
        <p:spPr>
          <a:xfrm>
            <a:off x="732429" y="1089466"/>
            <a:ext cx="10770200" cy="584775"/>
          </a:xfrm>
          <a:prstGeom prst="rect">
            <a:avLst/>
          </a:prstGeom>
          <a:noFill/>
        </p:spPr>
        <p:txBody>
          <a:bodyPr wrap="square" rtlCol="0">
            <a:spAutoFit/>
          </a:bodyPr>
          <a:lstStyle/>
          <a:p>
            <a:pPr algn="ct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Eligibility</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24B12004-D752-7D2D-4B55-F2E6661DC1A7}"/>
              </a:ext>
            </a:extLst>
          </p:cNvPr>
          <p:cNvSpPr txBox="1"/>
          <p:nvPr/>
        </p:nvSpPr>
        <p:spPr>
          <a:xfrm>
            <a:off x="1107244" y="1953112"/>
            <a:ext cx="10722129" cy="1702325"/>
          </a:xfrm>
          <a:prstGeom prst="rect">
            <a:avLst/>
          </a:prstGeom>
          <a:noFill/>
        </p:spPr>
        <p:txBody>
          <a:bodyPr wrap="square" rtlCol="0">
            <a:spAutoFit/>
          </a:bodyPr>
          <a:lstStyle/>
          <a:p>
            <a:pPr>
              <a:lnSpc>
                <a:spcPct val="150000"/>
              </a:lnSpc>
              <a:spcAft>
                <a:spcPts val="800"/>
              </a:spcAft>
            </a:pPr>
            <a:r>
              <a:rPr lang="en-US" sz="2400" dirty="0">
                <a:effectLst/>
                <a:latin typeface="Calibri" panose="020F0502020204030204" pitchFamily="34" charset="0"/>
                <a:ea typeface="Calibri" panose="020F0502020204030204" pitchFamily="34" charset="0"/>
                <a:cs typeface="Arial" panose="020B0604020202020204" pitchFamily="34" charset="0"/>
              </a:rPr>
              <a:t>Eligible projects must involve </a:t>
            </a:r>
            <a:r>
              <a:rPr lang="en-US" sz="2400" b="1" dirty="0">
                <a:effectLst/>
                <a:latin typeface="Calibri" panose="020F0502020204030204" pitchFamily="34" charset="0"/>
                <a:ea typeface="Calibri" panose="020F0502020204030204" pitchFamily="34" charset="0"/>
                <a:cs typeface="Arial" panose="020B0604020202020204" pitchFamily="34" charset="0"/>
              </a:rPr>
              <a:t>collaboration</a:t>
            </a:r>
            <a:r>
              <a:rPr lang="en-US" sz="2400" dirty="0">
                <a:effectLst/>
                <a:latin typeface="Calibri" panose="020F0502020204030204" pitchFamily="34" charset="0"/>
                <a:ea typeface="Calibri" panose="020F0502020204030204" pitchFamily="34" charset="0"/>
                <a:cs typeface="Arial" panose="020B0604020202020204" pitchFamily="34" charset="0"/>
              </a:rPr>
              <a:t> between </a:t>
            </a:r>
            <a:r>
              <a:rPr lang="en-US" sz="2400" b="1" dirty="0">
                <a:effectLst/>
                <a:latin typeface="Calibri" panose="020F0502020204030204" pitchFamily="34" charset="0"/>
                <a:ea typeface="Calibri" panose="020F0502020204030204" pitchFamily="34" charset="0"/>
                <a:cs typeface="Arial" panose="020B0604020202020204" pitchFamily="34" charset="0"/>
              </a:rPr>
              <a:t>two or more organizations </a:t>
            </a:r>
            <a:r>
              <a:rPr lang="en-US" sz="2400" dirty="0">
                <a:effectLst/>
                <a:latin typeface="Calibri" panose="020F0502020204030204" pitchFamily="34" charset="0"/>
                <a:ea typeface="Calibri" panose="020F0502020204030204" pitchFamily="34" charset="0"/>
                <a:cs typeface="Arial" panose="020B0604020202020204" pitchFamily="34" charset="0"/>
              </a:rPr>
              <a:t>to carry out </a:t>
            </a:r>
            <a:r>
              <a:rPr lang="en-US" sz="2400" b="1" dirty="0">
                <a:effectLst/>
                <a:latin typeface="Calibri" panose="020F0502020204030204" pitchFamily="34" charset="0"/>
                <a:ea typeface="Calibri" panose="020F0502020204030204" pitchFamily="34" charset="0"/>
                <a:cs typeface="Arial" panose="020B0604020202020204" pitchFamily="34" charset="0"/>
              </a:rPr>
              <a:t>stroke awareness</a:t>
            </a:r>
            <a:r>
              <a:rPr lang="en-US" sz="2400" dirty="0">
                <a:effectLst/>
                <a:latin typeface="Calibri" panose="020F0502020204030204" pitchFamily="34" charset="0"/>
                <a:ea typeface="Calibri" panose="020F0502020204030204" pitchFamily="34" charset="0"/>
                <a:cs typeface="Arial" panose="020B0604020202020204" pitchFamily="34" charset="0"/>
              </a:rPr>
              <a:t> activities.</a:t>
            </a:r>
          </a:p>
          <a:p>
            <a:pPr>
              <a:lnSpc>
                <a:spcPct val="150000"/>
              </a:lnSpc>
              <a:spcAft>
                <a:spcPts val="800"/>
              </a:spcAft>
            </a:pPr>
            <a:endParaRPr lang="en-US" sz="2000" dirty="0">
              <a:latin typeface="Verdana" panose="020B0604030504040204" pitchFamily="34" charset="0"/>
              <a:ea typeface="Verdana" panose="020B0604030504040204" pitchFamily="34" charset="0"/>
            </a:endParaRPr>
          </a:p>
        </p:txBody>
      </p:sp>
      <p:pic>
        <p:nvPicPr>
          <p:cNvPr id="4" name="Picture 3">
            <a:extLst>
              <a:ext uri="{FF2B5EF4-FFF2-40B4-BE49-F238E27FC236}">
                <a16:creationId xmlns:a16="http://schemas.microsoft.com/office/drawing/2014/main" id="{69D438E1-F837-FC14-2DB7-392006A195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9631" y="3174216"/>
            <a:ext cx="5197987" cy="3460047"/>
          </a:xfrm>
          <a:prstGeom prst="rect">
            <a:avLst/>
          </a:prstGeom>
        </p:spPr>
      </p:pic>
      <p:sp>
        <p:nvSpPr>
          <p:cNvPr id="6" name="TextBox 5">
            <a:extLst>
              <a:ext uri="{FF2B5EF4-FFF2-40B4-BE49-F238E27FC236}">
                <a16:creationId xmlns:a16="http://schemas.microsoft.com/office/drawing/2014/main" id="{BE5023CB-836B-910F-9B00-2B4FD6F5447D}"/>
              </a:ext>
            </a:extLst>
          </p:cNvPr>
          <p:cNvSpPr txBox="1"/>
          <p:nvPr/>
        </p:nvSpPr>
        <p:spPr>
          <a:xfrm>
            <a:off x="806811" y="3655437"/>
            <a:ext cx="5661498" cy="2442207"/>
          </a:xfrm>
          <a:prstGeom prst="rect">
            <a:avLst/>
          </a:prstGeom>
          <a:noFill/>
        </p:spPr>
        <p:txBody>
          <a:bodyPr wrap="square" rtlCol="0">
            <a:spAutoFit/>
          </a:bodyPr>
          <a:lstStyle/>
          <a:p>
            <a:pPr marL="342900" marR="0" lvl="0" indent="-342900">
              <a:lnSpc>
                <a:spcPct val="107000"/>
              </a:lnSpc>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Signs and symptoms of stroke, including F.A.S.T.</a:t>
            </a:r>
          </a:p>
          <a:p>
            <a:pPr marL="342900" marR="0" lvl="0" indent="-342900">
              <a:lnSpc>
                <a:spcPct val="107000"/>
              </a:lnSpc>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What to do if you suspect you, or someone else, is having a stroke.</a:t>
            </a:r>
          </a:p>
          <a:p>
            <a:pPr marL="342900" marR="0" lvl="0" indent="-342900">
              <a:lnSpc>
                <a:spcPct val="107000"/>
              </a:lnSpc>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Risk factors for stroke.</a:t>
            </a:r>
          </a:p>
          <a:p>
            <a:pPr marL="342900" marR="0" lvl="0" indent="-342900">
              <a:lnSpc>
                <a:spcPct val="107000"/>
              </a:lnSpc>
              <a:spcAft>
                <a:spcPts val="8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Ways to decrease risk of stroke</a:t>
            </a:r>
            <a:r>
              <a:rPr lang="en-US" sz="2400" dirty="0">
                <a:effectLst/>
                <a:latin typeface="Verdana" panose="020B0604030504040204" pitchFamily="34" charset="0"/>
                <a:ea typeface="Verdana" panose="020B0604030504040204" pitchFamily="34" charset="0"/>
                <a:cs typeface="Arial" panose="020B0604020202020204" pitchFamily="34" charset="0"/>
              </a:rPr>
              <a:t>.</a:t>
            </a:r>
            <a:endParaRPr lang="en-US" sz="2400" dirty="0"/>
          </a:p>
        </p:txBody>
      </p:sp>
    </p:spTree>
    <p:extLst>
      <p:ext uri="{BB962C8B-B14F-4D97-AF65-F5344CB8AC3E}">
        <p14:creationId xmlns:p14="http://schemas.microsoft.com/office/powerpoint/2010/main" val="1792799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F8DEB-4252-66C8-51BE-52C8B118E96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AE9E2F0-707C-8F41-BC9E-7A7F3F0E12C3}"/>
              </a:ext>
            </a:extLst>
          </p:cNvPr>
          <p:cNvSpPr/>
          <p:nvPr/>
        </p:nvSpPr>
        <p:spPr>
          <a:xfrm>
            <a:off x="0" y="18854"/>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842EBA8-9459-D05C-2118-608C5BE21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76DE21DC-0D21-BAE1-F98D-709F8776F0DF}"/>
              </a:ext>
            </a:extLst>
          </p:cNvPr>
          <p:cNvSpPr txBox="1"/>
          <p:nvPr/>
        </p:nvSpPr>
        <p:spPr>
          <a:xfrm>
            <a:off x="958449" y="1230239"/>
            <a:ext cx="10770200" cy="584775"/>
          </a:xfrm>
          <a:prstGeom prst="rect">
            <a:avLst/>
          </a:prstGeom>
          <a:noFill/>
        </p:spPr>
        <p:txBody>
          <a:bodyPr wrap="square" rtlCol="0">
            <a:spAutoFit/>
          </a:bodyPr>
          <a:lstStyle/>
          <a:p>
            <a:pPr algn="ct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Examples</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of</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Eligible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Activities</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BE442C68-FA4F-5A93-761E-69C9377E169E}"/>
              </a:ext>
            </a:extLst>
          </p:cNvPr>
          <p:cNvSpPr txBox="1"/>
          <p:nvPr/>
        </p:nvSpPr>
        <p:spPr>
          <a:xfrm>
            <a:off x="1128408" y="1974715"/>
            <a:ext cx="10700425" cy="4129144"/>
          </a:xfrm>
          <a:prstGeom prst="rect">
            <a:avLst/>
          </a:prstGeom>
          <a:noFill/>
        </p:spPr>
        <p:txBody>
          <a:bodyPr wrap="square" rtlCol="0">
            <a:spAutoFit/>
          </a:bodyPr>
          <a:lstStyle/>
          <a:p>
            <a:pPr marL="342900" marR="0" lvl="0" indent="-342900">
              <a:lnSpc>
                <a:spcPct val="107000"/>
              </a:lnSpc>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Hosting a stroke education table or activity at a local community event that is likely to reach the target population.</a:t>
            </a:r>
          </a:p>
          <a:p>
            <a:pPr marL="342900" marR="0" lvl="0" indent="-342900">
              <a:lnSpc>
                <a:spcPct val="107000"/>
              </a:lnSpc>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Partnering with other organizations to distribute F.A.S.T. materials to clients during service delivery.</a:t>
            </a:r>
          </a:p>
          <a:p>
            <a:pPr marL="342900" marR="0" lvl="0" indent="-342900">
              <a:lnSpc>
                <a:spcPct val="107000"/>
              </a:lnSpc>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Developing a stroke awareness message to be delivered at a sporting/theater/music event.</a:t>
            </a:r>
          </a:p>
          <a:p>
            <a:pPr marL="342900" marR="0" lvl="0" indent="-342900">
              <a:lnSpc>
                <a:spcPct val="107000"/>
              </a:lnSpc>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Hosting a series of stroke education sessions in-person or virtually during May, Stroke Month.</a:t>
            </a:r>
          </a:p>
          <a:p>
            <a:pPr marL="342900" indent="-342900">
              <a:lnSpc>
                <a:spcPct val="107000"/>
              </a:lnSpc>
              <a:spcAft>
                <a:spcPts val="8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Hosting a large/small community education event. </a:t>
            </a:r>
          </a:p>
          <a:p>
            <a:pPr marL="342900" indent="-342900">
              <a:lnSpc>
                <a:spcPct val="107000"/>
              </a:lnSpc>
              <a:spcAft>
                <a:spcPts val="8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Salaries for staff when they are working directly at an event.</a:t>
            </a:r>
          </a:p>
        </p:txBody>
      </p:sp>
      <p:pic>
        <p:nvPicPr>
          <p:cNvPr id="4" name="Graphic 3" descr="Checkmark with solid fill">
            <a:extLst>
              <a:ext uri="{FF2B5EF4-FFF2-40B4-BE49-F238E27FC236}">
                <a16:creationId xmlns:a16="http://schemas.microsoft.com/office/drawing/2014/main" id="{C41EBFAD-5A24-056F-A587-334B0DFEE69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3666" y="900614"/>
            <a:ext cx="914400" cy="914400"/>
          </a:xfrm>
          <a:prstGeom prst="rect">
            <a:avLst/>
          </a:prstGeom>
        </p:spPr>
      </p:pic>
    </p:spTree>
    <p:extLst>
      <p:ext uri="{BB962C8B-B14F-4D97-AF65-F5344CB8AC3E}">
        <p14:creationId xmlns:p14="http://schemas.microsoft.com/office/powerpoint/2010/main" val="1275438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E6466-1CC2-BA0B-9E98-D41EE57E9B2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47C3AD9-04AC-ABBF-CB45-B5C5F5AD407B}"/>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AEA705A-7FEA-EBAA-B59C-65F64B3E0E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27A2D31B-FC60-B828-0F1D-812FD647CFAA}"/>
              </a:ext>
            </a:extLst>
          </p:cNvPr>
          <p:cNvSpPr txBox="1"/>
          <p:nvPr/>
        </p:nvSpPr>
        <p:spPr>
          <a:xfrm>
            <a:off x="987331" y="1051132"/>
            <a:ext cx="10770200" cy="584775"/>
          </a:xfrm>
          <a:prstGeom prst="rect">
            <a:avLst/>
          </a:prstGeom>
          <a:noFill/>
        </p:spPr>
        <p:txBody>
          <a:bodyPr wrap="square" rtlCol="0">
            <a:spAutoFit/>
          </a:bodyPr>
          <a:lstStyle/>
          <a:p>
            <a:pPr algn="ct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Examples</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of</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Past</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Activities</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71D4EC50-EA2E-0221-35BF-A1FBD5E8DC76}"/>
              </a:ext>
            </a:extLst>
          </p:cNvPr>
          <p:cNvSpPr txBox="1"/>
          <p:nvPr/>
        </p:nvSpPr>
        <p:spPr>
          <a:xfrm>
            <a:off x="1522993" y="5615695"/>
            <a:ext cx="5902632" cy="1015663"/>
          </a:xfrm>
          <a:prstGeom prst="rect">
            <a:avLst/>
          </a:prstGeom>
          <a:noFill/>
        </p:spPr>
        <p:txBody>
          <a:bodyPr wrap="square" rtlCol="0">
            <a:spAutoFit/>
          </a:bodyPr>
          <a:lstStyle/>
          <a:p>
            <a:r>
              <a:rPr lang="en-US" sz="2000" dirty="0"/>
              <a:t>These are examples of photos we can share about your work courtesy of the media release forms and final reports you submit. They are greatly appreciated!</a:t>
            </a:r>
          </a:p>
        </p:txBody>
      </p:sp>
      <p:pic>
        <p:nvPicPr>
          <p:cNvPr id="4" name="Picture 3" descr="A group of people standing under a tent&#10;&#10;Description automatically generated">
            <a:extLst>
              <a:ext uri="{FF2B5EF4-FFF2-40B4-BE49-F238E27FC236}">
                <a16:creationId xmlns:a16="http://schemas.microsoft.com/office/drawing/2014/main" id="{F4933B26-5FB0-C88B-F753-4AA5BD442C65}"/>
              </a:ext>
            </a:extLst>
          </p:cNvPr>
          <p:cNvPicPr>
            <a:picLocks noChangeAspect="1"/>
          </p:cNvPicPr>
          <p:nvPr/>
        </p:nvPicPr>
        <p:blipFill>
          <a:blip r:embed="rId3">
            <a:extLst>
              <a:ext uri="{28A0092B-C50C-407E-A947-70E740481C1C}">
                <a14:useLocalDpi xmlns:a14="http://schemas.microsoft.com/office/drawing/2010/main" val="0"/>
              </a:ext>
            </a:extLst>
          </a:blip>
          <a:srcRect t="24108"/>
          <a:stretch/>
        </p:blipFill>
        <p:spPr>
          <a:xfrm>
            <a:off x="1522993" y="2019378"/>
            <a:ext cx="5644571" cy="3212846"/>
          </a:xfrm>
          <a:prstGeom prst="rect">
            <a:avLst/>
          </a:prstGeom>
        </p:spPr>
      </p:pic>
      <p:pic>
        <p:nvPicPr>
          <p:cNvPr id="10" name="Picture 9" descr="A group of women standing at a table&#10;&#10;Description automatically generated">
            <a:extLst>
              <a:ext uri="{FF2B5EF4-FFF2-40B4-BE49-F238E27FC236}">
                <a16:creationId xmlns:a16="http://schemas.microsoft.com/office/drawing/2014/main" id="{A4CC636D-CD46-317A-F7AF-AA5BFC07465B}"/>
              </a:ext>
            </a:extLst>
          </p:cNvPr>
          <p:cNvPicPr>
            <a:picLocks noChangeAspect="1"/>
          </p:cNvPicPr>
          <p:nvPr/>
        </p:nvPicPr>
        <p:blipFill>
          <a:blip r:embed="rId4">
            <a:extLst>
              <a:ext uri="{28A0092B-C50C-407E-A947-70E740481C1C}">
                <a14:useLocalDpi xmlns:a14="http://schemas.microsoft.com/office/drawing/2010/main" val="0"/>
              </a:ext>
            </a:extLst>
          </a:blip>
          <a:srcRect l="22703" r="7083"/>
          <a:stretch/>
        </p:blipFill>
        <p:spPr>
          <a:xfrm rot="5400000">
            <a:off x="7767035" y="1884445"/>
            <a:ext cx="3958637" cy="4228505"/>
          </a:xfrm>
          <a:prstGeom prst="rect">
            <a:avLst/>
          </a:prstGeom>
        </p:spPr>
      </p:pic>
    </p:spTree>
    <p:extLst>
      <p:ext uri="{BB962C8B-B14F-4D97-AF65-F5344CB8AC3E}">
        <p14:creationId xmlns:p14="http://schemas.microsoft.com/office/powerpoint/2010/main" val="2232637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3024A-F2C7-FDF4-0F66-9721C76B11E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73A9348-2FA3-8849-A52D-D8D848A1265C}"/>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622A9E8-3FA7-3BDB-6C77-CF4ECAE20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B253C14F-D342-39A5-8DFA-876752B3AC90}"/>
              </a:ext>
            </a:extLst>
          </p:cNvPr>
          <p:cNvSpPr txBox="1"/>
          <p:nvPr/>
        </p:nvSpPr>
        <p:spPr>
          <a:xfrm>
            <a:off x="958449" y="1230239"/>
            <a:ext cx="10770200" cy="1077218"/>
          </a:xfrm>
          <a:prstGeom prst="rect">
            <a:avLst/>
          </a:prstGeom>
          <a:noFill/>
        </p:spPr>
        <p:txBody>
          <a:bodyPr wrap="square" rtlCol="0">
            <a:spAutoFit/>
          </a:bodyPr>
          <a:lstStyle/>
          <a:p>
            <a:pPr algn="ct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Examples</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of</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Ineligible</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Activities</a:t>
            </a:r>
          </a:p>
          <a:p>
            <a:pPr algn="ct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68A90427-E855-7054-68BC-DB4337AAAEC0}"/>
              </a:ext>
            </a:extLst>
          </p:cNvPr>
          <p:cNvSpPr txBox="1"/>
          <p:nvPr/>
        </p:nvSpPr>
        <p:spPr>
          <a:xfrm>
            <a:off x="958449" y="2101175"/>
            <a:ext cx="10695287" cy="3338799"/>
          </a:xfrm>
          <a:prstGeom prst="rect">
            <a:avLst/>
          </a:prstGeom>
          <a:noFill/>
        </p:spPr>
        <p:txBody>
          <a:bodyPr wrap="square" rtlCol="0">
            <a:spAutoFit/>
          </a:bodyPr>
          <a:lstStyle/>
          <a:p>
            <a:pPr marL="342900" marR="0" lvl="0" indent="-342900">
              <a:lnSpc>
                <a:spcPct val="107000"/>
              </a:lnSpc>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Indirect (overhead) costs for lead organizations and their partners.</a:t>
            </a:r>
          </a:p>
          <a:p>
            <a:pPr marL="342900" marR="0" lvl="0" indent="-342900">
              <a:lnSpc>
                <a:spcPct val="107000"/>
              </a:lnSpc>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Funding used to educate applicants’/partners’ staff or providers.</a:t>
            </a:r>
          </a:p>
          <a:p>
            <a:pPr marL="342900" marR="0" lvl="0" indent="-342900">
              <a:lnSpc>
                <a:spcPct val="107000"/>
              </a:lnSpc>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Any event where attendees are staff of any of the organizations (for example gala, breakfast, team outing).</a:t>
            </a:r>
          </a:p>
          <a:p>
            <a:pPr marL="342900" marR="0" lvl="0" indent="-342900">
              <a:lnSpc>
                <a:spcPct val="107000"/>
              </a:lnSpc>
              <a:spcAft>
                <a:spcPts val="8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Creating collateral materials that duplicate what is already available in the Massachusetts Clearinghouse. </a:t>
            </a:r>
            <a:endParaRPr lang="en-US" sz="24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Aft>
                <a:spcPts val="8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Arial" panose="020B0604020202020204" pitchFamily="34" charset="0"/>
              </a:rPr>
              <a:t>Equipment or technology that is not directly related to educating the community and/or patients at risk for or recovering from stroke.</a:t>
            </a:r>
            <a:endParaRPr lang="en-US" sz="2400" dirty="0"/>
          </a:p>
        </p:txBody>
      </p:sp>
      <p:sp>
        <p:nvSpPr>
          <p:cNvPr id="3" name="&quot;Not Allowed&quot; Symbol 2">
            <a:extLst>
              <a:ext uri="{FF2B5EF4-FFF2-40B4-BE49-F238E27FC236}">
                <a16:creationId xmlns:a16="http://schemas.microsoft.com/office/drawing/2014/main" id="{D48CC2FA-58E1-26F4-AC65-54B882E14F3F}"/>
              </a:ext>
            </a:extLst>
          </p:cNvPr>
          <p:cNvSpPr/>
          <p:nvPr/>
        </p:nvSpPr>
        <p:spPr>
          <a:xfrm>
            <a:off x="10259271" y="1023112"/>
            <a:ext cx="1322962" cy="1079770"/>
          </a:xfrm>
          <a:prstGeom prst="noSmoking">
            <a:avLst/>
          </a:prstGeom>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71910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F0A91-FFFB-511B-0F9A-2A1DBC21CB5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E959AF5-6164-1A12-CB16-A53B237CB5C0}"/>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45117CC-CA91-08C1-468D-30657D681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FF9D55E0-183D-E9CE-C240-78C15D0CE4BA}"/>
              </a:ext>
            </a:extLst>
          </p:cNvPr>
          <p:cNvSpPr txBox="1"/>
          <p:nvPr/>
        </p:nvSpPr>
        <p:spPr>
          <a:xfrm>
            <a:off x="949022" y="1089466"/>
            <a:ext cx="10770200" cy="584775"/>
          </a:xfrm>
          <a:prstGeom prst="rect">
            <a:avLst/>
          </a:prstGeom>
          <a:noFill/>
        </p:spPr>
        <p:txBody>
          <a:bodyPr wrap="square" rtlCol="0">
            <a:spAutoFit/>
          </a:bodyPr>
          <a:lstStyle/>
          <a:p>
            <a:pPr algn="ct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Budget</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1161AF5D-2936-8273-B3B4-B9F9510C7883}"/>
              </a:ext>
            </a:extLst>
          </p:cNvPr>
          <p:cNvSpPr txBox="1"/>
          <p:nvPr/>
        </p:nvSpPr>
        <p:spPr>
          <a:xfrm>
            <a:off x="3198067" y="1787365"/>
            <a:ext cx="8737748" cy="4145237"/>
          </a:xfrm>
          <a:prstGeom prst="rect">
            <a:avLst/>
          </a:prstGeom>
          <a:noFill/>
        </p:spPr>
        <p:txBody>
          <a:bodyPr wrap="square" rtlCol="0">
            <a:spAutoFit/>
          </a:bodyPr>
          <a:lstStyle/>
          <a:p>
            <a:pPr marL="342900" indent="-342900">
              <a:lnSpc>
                <a:spcPct val="150000"/>
              </a:lnSpc>
              <a:spcAft>
                <a:spcPts val="800"/>
              </a:spcAft>
              <a:buFont typeface="Wingdings" panose="05000000000000000000" pitchFamily="2" charset="2"/>
              <a:buChar char="ü"/>
            </a:pPr>
            <a:r>
              <a:rPr lang="en-US" sz="2000" dirty="0">
                <a:latin typeface="Verdana" panose="020B0604030504040204" pitchFamily="34" charset="0"/>
                <a:ea typeface="Verdana" panose="020B0604030504040204" pitchFamily="34" charset="0"/>
                <a:cs typeface="Arial" panose="020B0604020202020204" pitchFamily="34" charset="0"/>
              </a:rPr>
              <a:t>N</a:t>
            </a:r>
            <a:r>
              <a:rPr lang="en-US" sz="2000" dirty="0">
                <a:effectLst/>
                <a:latin typeface="Verdana" panose="020B0604030504040204" pitchFamily="34" charset="0"/>
                <a:ea typeface="Verdana" panose="020B0604030504040204" pitchFamily="34" charset="0"/>
                <a:cs typeface="Arial" panose="020B0604020202020204" pitchFamily="34" charset="0"/>
              </a:rPr>
              <a:t>umber and size of awards will depend on the number of organizations that apply and meet funding criteria. </a:t>
            </a:r>
          </a:p>
          <a:p>
            <a:pPr marL="342900" indent="-342900">
              <a:lnSpc>
                <a:spcPct val="150000"/>
              </a:lnSpc>
              <a:spcAft>
                <a:spcPts val="800"/>
              </a:spcAft>
              <a:buFont typeface="Wingdings" panose="05000000000000000000" pitchFamily="2" charset="2"/>
              <a:buChar char="ü"/>
            </a:pPr>
            <a:r>
              <a:rPr lang="en-US" sz="2000" dirty="0">
                <a:effectLst/>
                <a:latin typeface="Verdana" panose="020B0604030504040204" pitchFamily="34" charset="0"/>
                <a:ea typeface="Verdana" panose="020B0604030504040204" pitchFamily="34" charset="0"/>
                <a:cs typeface="Arial" panose="020B0604020202020204" pitchFamily="34" charset="0"/>
              </a:rPr>
              <a:t>Budget is broken down into “Lead organization” and “Partner organization(s).”</a:t>
            </a:r>
          </a:p>
          <a:p>
            <a:pPr marL="342900" indent="-342900">
              <a:lnSpc>
                <a:spcPct val="150000"/>
              </a:lnSpc>
              <a:spcAft>
                <a:spcPts val="800"/>
              </a:spcAft>
              <a:buFont typeface="Wingdings" panose="05000000000000000000" pitchFamily="2" charset="2"/>
              <a:buChar char="ü"/>
            </a:pPr>
            <a:r>
              <a:rPr lang="en-US" sz="2000" dirty="0">
                <a:latin typeface="Verdana" panose="020B0604030504040204" pitchFamily="34" charset="0"/>
                <a:ea typeface="Verdana" panose="020B0604030504040204" pitchFamily="34" charset="0"/>
                <a:cs typeface="Arial" panose="020B0604020202020204" pitchFamily="34" charset="0"/>
              </a:rPr>
              <a:t>Applicants are asked to specify Staff, Supplies, Equipment, and Other expenses, and to justify the amounts requested.</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342900" indent="-342900">
              <a:lnSpc>
                <a:spcPct val="150000"/>
              </a:lnSpc>
              <a:spcAft>
                <a:spcPts val="800"/>
              </a:spcAft>
              <a:buFont typeface="Wingdings" panose="05000000000000000000" pitchFamily="2" charset="2"/>
              <a:buChar char="ü"/>
            </a:pPr>
            <a:r>
              <a:rPr lang="en-US" sz="2000" dirty="0">
                <a:effectLst/>
                <a:latin typeface="Verdana" panose="020B0604030504040204" pitchFamily="34" charset="0"/>
                <a:ea typeface="Verdana" panose="020B0604030504040204" pitchFamily="34" charset="0"/>
                <a:cs typeface="Arial" panose="020B0604020202020204" pitchFamily="34" charset="0"/>
              </a:rPr>
              <a:t>Estimated expenses are ok.</a:t>
            </a:r>
          </a:p>
          <a:p>
            <a:pPr marL="342900" indent="-342900">
              <a:lnSpc>
                <a:spcPct val="150000"/>
              </a:lnSpc>
              <a:spcAft>
                <a:spcPts val="800"/>
              </a:spcAft>
              <a:buFont typeface="Wingdings" panose="05000000000000000000" pitchFamily="2" charset="2"/>
              <a:buChar char="ü"/>
            </a:pPr>
            <a:r>
              <a:rPr lang="en-US" sz="2000" dirty="0">
                <a:effectLst/>
                <a:latin typeface="Verdana" panose="020B0604030504040204" pitchFamily="34" charset="0"/>
                <a:ea typeface="Verdana" panose="020B0604030504040204" pitchFamily="34" charset="0"/>
                <a:cs typeface="Arial" panose="020B0604020202020204" pitchFamily="34" charset="0"/>
              </a:rPr>
              <a:t>All funded activities must be completed by June 27, 202</a:t>
            </a:r>
            <a:r>
              <a:rPr lang="en-US" sz="2000" dirty="0">
                <a:latin typeface="Verdana" panose="020B0604030504040204" pitchFamily="34" charset="0"/>
                <a:ea typeface="Verdana" panose="020B0604030504040204" pitchFamily="34" charset="0"/>
                <a:cs typeface="Arial" panose="020B0604020202020204" pitchFamily="34" charset="0"/>
              </a:rPr>
              <a:t>5</a:t>
            </a:r>
            <a:r>
              <a:rPr lang="en-US" sz="2000" dirty="0">
                <a:effectLst/>
                <a:latin typeface="Verdana" panose="020B0604030504040204" pitchFamily="34" charset="0"/>
                <a:ea typeface="Verdana" panose="020B0604030504040204" pitchFamily="34" charset="0"/>
                <a:cs typeface="Arial" panose="020B0604020202020204" pitchFamily="34" charset="0"/>
              </a:rPr>
              <a:t>.  </a:t>
            </a:r>
            <a:endParaRPr lang="en-US" dirty="0"/>
          </a:p>
        </p:txBody>
      </p:sp>
      <p:sp>
        <p:nvSpPr>
          <p:cNvPr id="4" name="Arrow: Down 3">
            <a:extLst>
              <a:ext uri="{FF2B5EF4-FFF2-40B4-BE49-F238E27FC236}">
                <a16:creationId xmlns:a16="http://schemas.microsoft.com/office/drawing/2014/main" id="{07A7CCBF-4C85-BAF0-1551-089848631B0A}"/>
              </a:ext>
            </a:extLst>
          </p:cNvPr>
          <p:cNvSpPr/>
          <p:nvPr/>
        </p:nvSpPr>
        <p:spPr>
          <a:xfrm rot="10800000">
            <a:off x="588647" y="1876569"/>
            <a:ext cx="2684834" cy="2875787"/>
          </a:xfrm>
          <a:prstGeom prst="downArrow">
            <a:avLst/>
          </a:prstGeom>
          <a:solidFill>
            <a:schemeClr val="accent6">
              <a:lumMod val="75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B1A3DE8B-79D5-1E2A-FEC4-88436C079B0C}"/>
              </a:ext>
            </a:extLst>
          </p:cNvPr>
          <p:cNvSpPr txBox="1"/>
          <p:nvPr/>
        </p:nvSpPr>
        <p:spPr>
          <a:xfrm>
            <a:off x="1116074" y="2531386"/>
            <a:ext cx="2013625" cy="400110"/>
          </a:xfrm>
          <a:prstGeom prst="rect">
            <a:avLst/>
          </a:prstGeom>
          <a:noFill/>
        </p:spPr>
        <p:txBody>
          <a:bodyPr wrap="square" rtlCol="0">
            <a:spAutoFit/>
          </a:bodyPr>
          <a:lstStyle/>
          <a:p>
            <a:r>
              <a:rPr lang="es-MX" sz="2000" b="1" dirty="0">
                <a:solidFill>
                  <a:schemeClr val="bg1"/>
                </a:solidFill>
              </a:rPr>
              <a:t>$20,000 MAX</a:t>
            </a:r>
            <a:endParaRPr lang="en-US" sz="2000" b="1" dirty="0">
              <a:solidFill>
                <a:schemeClr val="bg1"/>
              </a:solidFill>
            </a:endParaRPr>
          </a:p>
        </p:txBody>
      </p:sp>
      <p:sp>
        <p:nvSpPr>
          <p:cNvPr id="9" name="TextBox 8">
            <a:extLst>
              <a:ext uri="{FF2B5EF4-FFF2-40B4-BE49-F238E27FC236}">
                <a16:creationId xmlns:a16="http://schemas.microsoft.com/office/drawing/2014/main" id="{C62E01B4-65EB-5FF5-C5C2-0DF006E515FC}"/>
              </a:ext>
            </a:extLst>
          </p:cNvPr>
          <p:cNvSpPr txBox="1"/>
          <p:nvPr/>
        </p:nvSpPr>
        <p:spPr>
          <a:xfrm rot="16200000">
            <a:off x="1128141" y="3519098"/>
            <a:ext cx="1605847" cy="707886"/>
          </a:xfrm>
          <a:prstGeom prst="rect">
            <a:avLst/>
          </a:prstGeom>
          <a:noFill/>
        </p:spPr>
        <p:txBody>
          <a:bodyPr wrap="square" rtlCol="0">
            <a:spAutoFit/>
          </a:bodyPr>
          <a:lstStyle/>
          <a:p>
            <a:r>
              <a:rPr lang="es-MX" sz="4000" b="1" dirty="0">
                <a:solidFill>
                  <a:schemeClr val="bg1"/>
                </a:solidFill>
              </a:rPr>
              <a:t>Award</a:t>
            </a:r>
            <a:endParaRPr lang="en-US" sz="4000" b="1" dirty="0">
              <a:solidFill>
                <a:schemeClr val="bg1"/>
              </a:solidFill>
            </a:endParaRPr>
          </a:p>
        </p:txBody>
      </p:sp>
    </p:spTree>
    <p:extLst>
      <p:ext uri="{BB962C8B-B14F-4D97-AF65-F5344CB8AC3E}">
        <p14:creationId xmlns:p14="http://schemas.microsoft.com/office/powerpoint/2010/main" val="629591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094B3-9E8F-ADDA-BD3D-AA8D2561A44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48DE246-1789-3A91-3138-06D0F3F3866E}"/>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A06A2BA-E7D2-5E64-F769-5F11E67CC9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9515EECF-8FA3-E5AD-C5F8-1638BD5389BA}"/>
              </a:ext>
            </a:extLst>
          </p:cNvPr>
          <p:cNvSpPr txBox="1"/>
          <p:nvPr/>
        </p:nvSpPr>
        <p:spPr>
          <a:xfrm>
            <a:off x="958449" y="1230239"/>
            <a:ext cx="10770200" cy="584775"/>
          </a:xfrm>
          <a:prstGeom prst="rect">
            <a:avLst/>
          </a:prstGeom>
          <a:noFill/>
        </p:spPr>
        <p:txBody>
          <a:bodyPr wrap="square" rtlCol="0">
            <a:spAutoFit/>
          </a:bodyPr>
          <a:lstStyle/>
          <a:p>
            <a:pPr algn="ct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Application</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Process</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44643A93-E8B0-4480-222C-9F6B3DF5F43E}"/>
              </a:ext>
            </a:extLst>
          </p:cNvPr>
          <p:cNvSpPr txBox="1"/>
          <p:nvPr/>
        </p:nvSpPr>
        <p:spPr>
          <a:xfrm>
            <a:off x="732430" y="2027668"/>
            <a:ext cx="11222864" cy="4334263"/>
          </a:xfrm>
          <a:prstGeom prst="rect">
            <a:avLst/>
          </a:prstGeom>
          <a:noFill/>
        </p:spPr>
        <p:txBody>
          <a:bodyPr wrap="square" rtlCol="0">
            <a:spAutoFit/>
          </a:bodyPr>
          <a:lstStyle/>
          <a:p>
            <a:pPr marL="457200" indent="-457200">
              <a:lnSpc>
                <a:spcPct val="107000"/>
              </a:lnSpc>
              <a:buAutoNum type="arabicPeriod"/>
            </a:pPr>
            <a:r>
              <a:rPr lang="en-US" sz="2000" dirty="0">
                <a:latin typeface="Verdana" panose="020B0604030504040204" pitchFamily="34" charset="0"/>
                <a:ea typeface="Verdana" panose="020B0604030504040204" pitchFamily="34" charset="0"/>
                <a:cs typeface="Arial" panose="020B0604020202020204" pitchFamily="34" charset="0"/>
              </a:rPr>
              <a:t>Lead organizations complete the application (available at </a:t>
            </a:r>
            <a:r>
              <a:rPr lang="en-US" sz="2000" dirty="0">
                <a:latin typeface="Verdana" panose="020B0604030504040204" pitchFamily="34" charset="0"/>
                <a:ea typeface="Verdana" panose="020B0604030504040204" pitchFamily="34" charset="0"/>
                <a:cs typeface="Arial" panose="020B0604020202020204" pitchFamily="34" charset="0"/>
                <a:hlinkClick r:id="rId3"/>
              </a:rPr>
              <a:t>https://borderland-partners.com/strokeawareness</a:t>
            </a:r>
            <a:r>
              <a:rPr lang="en-US" sz="2000" dirty="0">
                <a:latin typeface="Verdana" panose="020B0604030504040204" pitchFamily="34" charset="0"/>
                <a:ea typeface="Verdana" panose="020B0604030504040204" pitchFamily="34" charset="0"/>
                <a:cs typeface="Arial" panose="020B0604020202020204" pitchFamily="34" charset="0"/>
              </a:rPr>
              <a:t>).</a:t>
            </a:r>
          </a:p>
          <a:p>
            <a:pPr marL="457200" indent="-457200">
              <a:lnSpc>
                <a:spcPct val="107000"/>
              </a:lnSpc>
              <a:buAutoNum type="arabicPeriod"/>
            </a:pPr>
            <a:r>
              <a:rPr lang="en-US" sz="2000" dirty="0">
                <a:latin typeface="Verdana" panose="020B0604030504040204" pitchFamily="34" charset="0"/>
                <a:ea typeface="Verdana" panose="020B0604030504040204" pitchFamily="34" charset="0"/>
                <a:cs typeface="Arial" panose="020B0604020202020204" pitchFamily="34" charset="0"/>
              </a:rPr>
              <a:t>Lead organizations submit the required documents via email to </a:t>
            </a:r>
            <a:r>
              <a:rPr lang="en-US" sz="2000" dirty="0">
                <a:latin typeface="Verdana" panose="020B0604030504040204" pitchFamily="34" charset="0"/>
                <a:ea typeface="Verdana" panose="020B0604030504040204" pitchFamily="34" charset="0"/>
                <a:cs typeface="Arial" panose="020B0604020202020204" pitchFamily="34" charset="0"/>
                <a:hlinkClick r:id="rId4"/>
              </a:rPr>
              <a:t>stroke@borderland-partners.com</a:t>
            </a:r>
            <a:endParaRPr lang="en-US" sz="2000" dirty="0">
              <a:latin typeface="Verdana" panose="020B0604030504040204" pitchFamily="34" charset="0"/>
              <a:ea typeface="Verdana" panose="020B0604030504040204" pitchFamily="34" charset="0"/>
              <a:cs typeface="Arial" panose="020B0604020202020204" pitchFamily="34" charset="0"/>
            </a:endParaRPr>
          </a:p>
          <a:p>
            <a:pPr marL="457200" indent="-457200">
              <a:lnSpc>
                <a:spcPct val="107000"/>
              </a:lnSpc>
              <a:buAutoNum type="arabicPeriod"/>
            </a:pPr>
            <a:r>
              <a:rPr lang="en-US" sz="2000" dirty="0">
                <a:latin typeface="Verdana" panose="020B0604030504040204" pitchFamily="34" charset="0"/>
                <a:ea typeface="Verdana" panose="020B0604030504040204" pitchFamily="34" charset="0"/>
                <a:cs typeface="Arial" panose="020B0604020202020204" pitchFamily="34" charset="0"/>
              </a:rPr>
              <a:t>Required documents consist of:</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marL="1257300" lvl="2" indent="-342900">
              <a:lnSpc>
                <a:spcPct val="107000"/>
              </a:lnSpc>
              <a:buFont typeface="Symbol" panose="05050102010706020507" pitchFamily="18" charset="2"/>
              <a:buChar char=""/>
            </a:pPr>
            <a:r>
              <a:rPr lang="en-US" sz="2000" dirty="0">
                <a:latin typeface="Verdana" panose="020B0604030504040204" pitchFamily="34" charset="0"/>
                <a:ea typeface="Verdana" panose="020B0604030504040204" pitchFamily="34" charset="0"/>
                <a:cs typeface="Arial" panose="020B0604020202020204" pitchFamily="34" charset="0"/>
              </a:rPr>
              <a:t>Completed application form (Word Document or PDF)</a:t>
            </a:r>
          </a:p>
          <a:p>
            <a:pPr marL="1257300" lvl="2" indent="-342900">
              <a:lnSpc>
                <a:spcPct val="107000"/>
              </a:lnSpc>
              <a:buFont typeface="Symbol" panose="05050102010706020507" pitchFamily="18" charset="2"/>
              <a:buChar char=""/>
            </a:pPr>
            <a:r>
              <a:rPr lang="en-US" sz="2000" dirty="0">
                <a:latin typeface="Verdana" panose="020B0604030504040204" pitchFamily="34" charset="0"/>
                <a:ea typeface="Verdana" panose="020B0604030504040204" pitchFamily="34" charset="0"/>
                <a:cs typeface="Arial" panose="020B0604020202020204" pitchFamily="34" charset="0"/>
              </a:rPr>
              <a:t>Completed b</a:t>
            </a:r>
            <a:r>
              <a:rPr lang="en-US" sz="2000" dirty="0">
                <a:effectLst/>
                <a:latin typeface="Verdana" panose="020B0604030504040204" pitchFamily="34" charset="0"/>
                <a:ea typeface="Verdana" panose="020B0604030504040204" pitchFamily="34" charset="0"/>
                <a:cs typeface="Arial" panose="020B0604020202020204" pitchFamily="34" charset="0"/>
              </a:rPr>
              <a:t>udget (found on the final page of the application)</a:t>
            </a:r>
          </a:p>
          <a:p>
            <a:pPr marL="1257300" lvl="2" indent="-342900">
              <a:lnSpc>
                <a:spcPct val="107000"/>
              </a:lnSpc>
              <a:spcAft>
                <a:spcPts val="800"/>
              </a:spcAft>
              <a:buFont typeface="Symbol" panose="05050102010706020507" pitchFamily="18" charset="2"/>
              <a:buChar char=""/>
            </a:pPr>
            <a:r>
              <a:rPr lang="en-US" sz="2000" dirty="0">
                <a:effectLst/>
                <a:latin typeface="Verdana" panose="020B0604030504040204" pitchFamily="34" charset="0"/>
                <a:ea typeface="Verdana" panose="020B0604030504040204" pitchFamily="34" charset="0"/>
                <a:cs typeface="Arial" panose="020B0604020202020204" pitchFamily="34" charset="0"/>
              </a:rPr>
              <a:t>Letter of Participation for each collaborative partner/site (Word Document or PDF)</a:t>
            </a:r>
          </a:p>
          <a:p>
            <a:pPr>
              <a:lnSpc>
                <a:spcPct val="107000"/>
              </a:lnSpc>
              <a:spcAft>
                <a:spcPts val="800"/>
              </a:spcAft>
            </a:pPr>
            <a:r>
              <a:rPr lang="en-US" sz="2000" dirty="0">
                <a:latin typeface="Verdana" panose="020B0604030504040204" pitchFamily="34" charset="0"/>
                <a:ea typeface="Verdana" panose="020B0604030504040204" pitchFamily="34" charset="0"/>
                <a:cs typeface="Arial" panose="020B0604020202020204" pitchFamily="34" charset="0"/>
              </a:rPr>
              <a:t>4. </a:t>
            </a:r>
            <a:r>
              <a:rPr lang="en-US" sz="2000" dirty="0">
                <a:effectLst/>
                <a:latin typeface="Verdana" panose="020B0604030504040204" pitchFamily="34" charset="0"/>
                <a:ea typeface="Verdana" panose="020B0604030504040204" pitchFamily="34" charset="0"/>
                <a:cs typeface="Arial" panose="020B0604020202020204" pitchFamily="34" charset="0"/>
              </a:rPr>
              <a:t>The application materials are due no later than 5 pm on </a:t>
            </a:r>
            <a:r>
              <a:rPr lang="en-US" sz="2000" b="1" dirty="0">
                <a:latin typeface="Verdana" panose="020B0604030504040204" pitchFamily="34" charset="0"/>
                <a:ea typeface="Verdana" panose="020B0604030504040204" pitchFamily="34" charset="0"/>
                <a:cs typeface="Arial" panose="020B0604020202020204" pitchFamily="34" charset="0"/>
              </a:rPr>
              <a:t>February 14</a:t>
            </a:r>
            <a:r>
              <a:rPr lang="en-US" sz="2000" b="1" dirty="0">
                <a:effectLst/>
                <a:latin typeface="Verdana" panose="020B0604030504040204" pitchFamily="34" charset="0"/>
                <a:ea typeface="Verdana" panose="020B0604030504040204" pitchFamily="34" charset="0"/>
                <a:cs typeface="Arial" panose="020B0604020202020204" pitchFamily="34" charset="0"/>
              </a:rPr>
              <a:t>, 2025</a:t>
            </a:r>
            <a:r>
              <a:rPr lang="en-US" sz="2000" dirty="0">
                <a:effectLst/>
                <a:latin typeface="Verdana" panose="020B0604030504040204" pitchFamily="34" charset="0"/>
                <a:ea typeface="Verdana" panose="020B0604030504040204" pitchFamily="34" charset="0"/>
                <a:cs typeface="Arial" panose="020B0604020202020204" pitchFamily="34" charset="0"/>
              </a:rPr>
              <a:t>. </a:t>
            </a:r>
          </a:p>
          <a:p>
            <a:pPr marL="1257300" lvl="2" indent="-342900">
              <a:lnSpc>
                <a:spcPct val="107000"/>
              </a:lnSpc>
              <a:spcAft>
                <a:spcPts val="800"/>
              </a:spcAft>
              <a:buFont typeface="Arial" panose="020B0604020202020204" pitchFamily="34" charset="0"/>
              <a:buChar char="•"/>
            </a:pPr>
            <a:r>
              <a:rPr lang="en-US" sz="2000" u="sng" dirty="0">
                <a:effectLst/>
                <a:latin typeface="Verdana" panose="020B0604030504040204" pitchFamily="34" charset="0"/>
                <a:ea typeface="Verdana" panose="020B0604030504040204" pitchFamily="34" charset="0"/>
                <a:cs typeface="Arial" panose="020B0604020202020204" pitchFamily="34" charset="0"/>
              </a:rPr>
              <a:t>No late submissions will be accepted.</a:t>
            </a:r>
            <a:r>
              <a:rPr lang="en-US" dirty="0">
                <a:effectLst/>
                <a:latin typeface="Calibri" panose="020F0502020204030204" pitchFamily="34"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2000" dirty="0">
                <a:effectLst/>
                <a:latin typeface="Calibri" panose="020F0502020204030204" pitchFamily="34" charset="0"/>
                <a:ea typeface="Calibri" panose="020F0502020204030204" pitchFamily="34" charset="0"/>
                <a:cs typeface="Arial" panose="020B0604020202020204" pitchFamily="34" charset="0"/>
              </a:rPr>
              <a:t>5. </a:t>
            </a:r>
            <a:r>
              <a:rPr lang="en-US" sz="2000" dirty="0">
                <a:latin typeface="Verdana" panose="020B0604030504040204" pitchFamily="34" charset="0"/>
                <a:ea typeface="Verdana" panose="020B0604030504040204" pitchFamily="34" charset="0"/>
                <a:cs typeface="Arial" panose="020B0604020202020204" pitchFamily="34" charset="0"/>
              </a:rPr>
              <a:t>Selections will be announced</a:t>
            </a:r>
            <a:r>
              <a:rPr lang="en-US" sz="2000" dirty="0">
                <a:effectLst/>
                <a:latin typeface="Verdana" panose="020B0604030504040204" pitchFamily="34" charset="0"/>
                <a:ea typeface="Verdana" panose="020B0604030504040204" pitchFamily="34" charset="0"/>
                <a:cs typeface="Arial" panose="020B0604020202020204" pitchFamily="34" charset="0"/>
              </a:rPr>
              <a:t> Monday</a:t>
            </a:r>
            <a:r>
              <a:rPr lang="en-US" sz="2000" b="1" dirty="0">
                <a:latin typeface="Verdana" panose="020B0604030504040204" pitchFamily="34" charset="0"/>
                <a:ea typeface="Verdana" panose="020B0604030504040204" pitchFamily="34" charset="0"/>
                <a:cs typeface="Arial" panose="020B0604020202020204" pitchFamily="34" charset="0"/>
              </a:rPr>
              <a:t>, February 24, 2025</a:t>
            </a:r>
            <a:r>
              <a:rPr lang="en-US" sz="2000" dirty="0">
                <a:latin typeface="Verdana" panose="020B0604030504040204" pitchFamily="34" charset="0"/>
                <a:ea typeface="Verdana" panose="020B0604030504040204" pitchFamily="34" charset="0"/>
                <a:cs typeface="Arial" panose="020B0604020202020204" pitchFamily="34" charset="0"/>
              </a:rPr>
              <a:t>.</a:t>
            </a:r>
            <a:endParaRPr lang="en-US" sz="2000" dirty="0">
              <a:effectLst/>
              <a:latin typeface="Verdana" panose="020B060403050404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744346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C858E-738C-1F93-41BA-F213649A12B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2FEE0D8-8D67-F3D1-97CD-B28B5189BD1E}"/>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FF7CC1F-E463-0A45-3D65-6BEC6ACCDA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8E23ECB2-031E-0240-74DE-F7D7D61DF8D9}"/>
              </a:ext>
            </a:extLst>
          </p:cNvPr>
          <p:cNvSpPr txBox="1"/>
          <p:nvPr/>
        </p:nvSpPr>
        <p:spPr>
          <a:xfrm>
            <a:off x="958449" y="1230239"/>
            <a:ext cx="10770200" cy="584775"/>
          </a:xfrm>
          <a:prstGeom prst="rect">
            <a:avLst/>
          </a:prstGeom>
          <a:noFill/>
        </p:spPr>
        <p:txBody>
          <a:bodyPr wrap="square" rtlCol="0">
            <a:spAutoFit/>
          </a:bodyPr>
          <a:lstStyle/>
          <a:p>
            <a:pPr algn="ct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Project Timeline</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pic>
        <p:nvPicPr>
          <p:cNvPr id="3" name="Picture 2">
            <a:extLst>
              <a:ext uri="{FF2B5EF4-FFF2-40B4-BE49-F238E27FC236}">
                <a16:creationId xmlns:a16="http://schemas.microsoft.com/office/drawing/2014/main" id="{4A8D4F46-2B71-40E6-40AD-ACB413324FDE}"/>
              </a:ext>
            </a:extLst>
          </p:cNvPr>
          <p:cNvPicPr>
            <a:picLocks noChangeAspect="1"/>
          </p:cNvPicPr>
          <p:nvPr/>
        </p:nvPicPr>
        <p:blipFill>
          <a:blip r:embed="rId3"/>
          <a:stretch>
            <a:fillRect/>
          </a:stretch>
        </p:blipFill>
        <p:spPr>
          <a:xfrm>
            <a:off x="2057299" y="2025380"/>
            <a:ext cx="8572500" cy="4305300"/>
          </a:xfrm>
          <a:prstGeom prst="rect">
            <a:avLst/>
          </a:prstGeom>
        </p:spPr>
      </p:pic>
    </p:spTree>
    <p:extLst>
      <p:ext uri="{BB962C8B-B14F-4D97-AF65-F5344CB8AC3E}">
        <p14:creationId xmlns:p14="http://schemas.microsoft.com/office/powerpoint/2010/main" val="3126389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57D84-6F11-AE23-55AA-456E167860C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847E93C-5819-EB41-7D59-AAEB88CD036E}"/>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8C597F3-C278-B422-717E-20ED04F079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DABDA676-D011-9CB1-8DA9-A4AC7711F7E1}"/>
              </a:ext>
            </a:extLst>
          </p:cNvPr>
          <p:cNvSpPr txBox="1"/>
          <p:nvPr/>
        </p:nvSpPr>
        <p:spPr>
          <a:xfrm>
            <a:off x="967876" y="1230239"/>
            <a:ext cx="10770200" cy="584775"/>
          </a:xfrm>
          <a:prstGeom prst="rect">
            <a:avLst/>
          </a:prstGeom>
          <a:noFill/>
        </p:spPr>
        <p:txBody>
          <a:bodyPr wrap="square" rtlCol="0">
            <a:spAutoFit/>
          </a:bodyPr>
          <a:lstStyle/>
          <a:p>
            <a:pPr algn="ct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Questions?</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2521043A-22D3-EF12-944A-D3B30CAA9D8F}"/>
              </a:ext>
            </a:extLst>
          </p:cNvPr>
          <p:cNvSpPr txBox="1"/>
          <p:nvPr/>
        </p:nvSpPr>
        <p:spPr>
          <a:xfrm>
            <a:off x="1517514" y="2036190"/>
            <a:ext cx="9406647" cy="4658198"/>
          </a:xfrm>
          <a:prstGeom prst="rect">
            <a:avLst/>
          </a:prstGeom>
          <a:noFill/>
        </p:spPr>
        <p:txBody>
          <a:bodyPr wrap="square" rtlCol="0">
            <a:spAutoFit/>
          </a:bodyPr>
          <a:lstStyle/>
          <a:p>
            <a:pPr>
              <a:lnSpc>
                <a:spcPct val="150000"/>
              </a:lnSpc>
            </a:pPr>
            <a:r>
              <a:rPr lang="en-US" sz="2000" dirty="0">
                <a:effectLst/>
                <a:latin typeface="Verdana" panose="020B0604030504040204" pitchFamily="34" charset="0"/>
                <a:ea typeface="Verdana" panose="020B0604030504040204" pitchFamily="34" charset="0"/>
                <a:cs typeface="Arial" panose="020B0604020202020204" pitchFamily="34" charset="0"/>
              </a:rPr>
              <a:t>Questions about the funding and application process should be directed in writing via email to </a:t>
            </a:r>
            <a:r>
              <a:rPr lang="en-US" sz="2000" u="sng" dirty="0">
                <a:solidFill>
                  <a:srgbClr val="0563C1"/>
                </a:solidFill>
                <a:effectLst/>
                <a:latin typeface="Verdana" panose="020B0604030504040204" pitchFamily="34" charset="0"/>
                <a:ea typeface="Verdana" panose="020B0604030504040204" pitchFamily="34" charset="0"/>
                <a:cs typeface="Arial" panose="020B0604020202020204" pitchFamily="34" charset="0"/>
                <a:hlinkClick r:id="rId3"/>
              </a:rPr>
              <a:t>stroke@borderland-partners.com</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a:lnSpc>
                <a:spcPct val="150000"/>
              </a:lnSpc>
            </a:pPr>
            <a:r>
              <a:rPr lang="en-US" sz="2000" dirty="0">
                <a:latin typeface="Verdana" panose="020B0604030504040204" pitchFamily="34" charset="0"/>
                <a:ea typeface="Verdana" panose="020B0604030504040204" pitchFamily="34" charset="0"/>
                <a:cs typeface="Arial" panose="020B0604020202020204" pitchFamily="34" charset="0"/>
              </a:rPr>
              <a:t>(No questions by telephone). </a:t>
            </a:r>
          </a:p>
          <a:p>
            <a:pPr>
              <a:lnSpc>
                <a:spcPct val="150000"/>
              </a:lnSpc>
            </a:pPr>
            <a:endParaRPr lang="en-US" sz="2000" dirty="0">
              <a:latin typeface="Verdana" panose="020B0604030504040204" pitchFamily="34" charset="0"/>
              <a:ea typeface="Verdana" panose="020B0604030504040204" pitchFamily="34" charset="0"/>
              <a:cs typeface="Arial" panose="020B0604020202020204" pitchFamily="34" charset="0"/>
            </a:endParaRPr>
          </a:p>
          <a:p>
            <a:pPr>
              <a:lnSpc>
                <a:spcPct val="150000"/>
              </a:lnSpc>
            </a:pPr>
            <a:r>
              <a:rPr lang="en-US" sz="2000" dirty="0">
                <a:effectLst/>
                <a:latin typeface="Verdana" panose="020B0604030504040204" pitchFamily="34" charset="0"/>
                <a:ea typeface="Verdana" panose="020B0604030504040204" pitchFamily="34" charset="0"/>
                <a:cs typeface="Arial" panose="020B0604020202020204" pitchFamily="34" charset="0"/>
              </a:rPr>
              <a:t>Q&amp;As will be posted on the Stroke Public Awareness Collaboration Project’s dedicated web page, at https://</a:t>
            </a:r>
            <a:r>
              <a:rPr lang="en-US" sz="2000" u="sng" dirty="0">
                <a:solidFill>
                  <a:srgbClr val="0563C1"/>
                </a:solidFill>
                <a:latin typeface="Verdana" panose="020B0604030504040204" pitchFamily="34" charset="0"/>
                <a:ea typeface="Verdana" panose="020B0604030504040204" pitchFamily="34" charset="0"/>
                <a:cs typeface="Arial" panose="020B0604020202020204" pitchFamily="34" charset="0"/>
              </a:rPr>
              <a:t>www.borderland-partners.com/strokeawareness</a:t>
            </a:r>
            <a:r>
              <a:rPr lang="en-US" sz="2000" dirty="0">
                <a:effectLst/>
                <a:latin typeface="Verdana" panose="020B0604030504040204" pitchFamily="34" charset="0"/>
                <a:ea typeface="Verdana" panose="020B0604030504040204" pitchFamily="34" charset="0"/>
                <a:cs typeface="Arial" panose="020B0604020202020204" pitchFamily="34" charset="0"/>
              </a:rPr>
              <a:t>, within 48 hours of receipt. </a:t>
            </a:r>
            <a:r>
              <a:rPr lang="en-US" sz="2000" dirty="0">
                <a:latin typeface="Verdana" panose="020B0604030504040204" pitchFamily="34" charset="0"/>
                <a:ea typeface="Verdana" panose="020B0604030504040204" pitchFamily="34" charset="0"/>
                <a:cs typeface="Arial" panose="020B0604020202020204" pitchFamily="34" charset="0"/>
              </a:rPr>
              <a:t>Borderland Partners will redact any identifying information included in the question.</a:t>
            </a:r>
          </a:p>
          <a:p>
            <a:pPr>
              <a:lnSpc>
                <a:spcPct val="150000"/>
              </a:lnSpc>
            </a:pPr>
            <a:endParaRPr lang="en-US" sz="2000" dirty="0">
              <a:latin typeface="Verdana" panose="020B0604030504040204" pitchFamily="34" charset="0"/>
              <a:ea typeface="Verdana" panose="020B0604030504040204" pitchFamily="34" charset="0"/>
              <a:cs typeface="Arial" panose="020B0604020202020204" pitchFamily="34" charset="0"/>
            </a:endParaRPr>
          </a:p>
          <a:p>
            <a:pPr>
              <a:lnSpc>
                <a:spcPct val="150000"/>
              </a:lnSpc>
            </a:pPr>
            <a:r>
              <a:rPr lang="en-US" sz="2000" b="1" dirty="0">
                <a:effectLst/>
                <a:latin typeface="Verdana" panose="020B0604030504040204" pitchFamily="34" charset="0"/>
                <a:ea typeface="Verdana" panose="020B0604030504040204" pitchFamily="34" charset="0"/>
                <a:cs typeface="Arial" panose="020B0604020202020204" pitchFamily="34" charset="0"/>
              </a:rPr>
              <a:t>Questions will be accepted until </a:t>
            </a:r>
            <a:r>
              <a:rPr lang="en-US" sz="2000" b="1" dirty="0">
                <a:latin typeface="Verdana" panose="020B0604030504040204" pitchFamily="34" charset="0"/>
                <a:ea typeface="Verdana" panose="020B0604030504040204" pitchFamily="34" charset="0"/>
                <a:cs typeface="Arial" panose="020B0604020202020204" pitchFamily="34" charset="0"/>
              </a:rPr>
              <a:t>Fri</a:t>
            </a:r>
            <a:r>
              <a:rPr lang="en-US" sz="2000" b="1" dirty="0">
                <a:effectLst/>
                <a:latin typeface="Verdana" panose="020B0604030504040204" pitchFamily="34" charset="0"/>
                <a:ea typeface="Verdana" panose="020B0604030504040204" pitchFamily="34" charset="0"/>
                <a:cs typeface="Arial" panose="020B0604020202020204" pitchFamily="34" charset="0"/>
              </a:rPr>
              <a:t>day, </a:t>
            </a:r>
            <a:r>
              <a:rPr lang="en-US" sz="2000" b="1" dirty="0">
                <a:latin typeface="Verdana" panose="020B0604030504040204" pitchFamily="34" charset="0"/>
                <a:ea typeface="Verdana" panose="020B0604030504040204" pitchFamily="34" charset="0"/>
                <a:cs typeface="Arial" panose="020B0604020202020204" pitchFamily="34" charset="0"/>
              </a:rPr>
              <a:t>February 7</a:t>
            </a:r>
            <a:r>
              <a:rPr lang="en-US" sz="2000" b="1" dirty="0">
                <a:effectLst/>
                <a:latin typeface="Verdana" panose="020B0604030504040204" pitchFamily="34" charset="0"/>
                <a:ea typeface="Verdana" panose="020B0604030504040204" pitchFamily="34" charset="0"/>
                <a:cs typeface="Arial" panose="020B0604020202020204" pitchFamily="34" charset="0"/>
              </a:rPr>
              <a:t>, 202</a:t>
            </a:r>
            <a:r>
              <a:rPr lang="en-US" sz="2000" b="1" dirty="0">
                <a:latin typeface="Verdana" panose="020B0604030504040204" pitchFamily="34" charset="0"/>
                <a:ea typeface="Verdana" panose="020B0604030504040204" pitchFamily="34" charset="0"/>
                <a:cs typeface="Arial" panose="020B0604020202020204" pitchFamily="34" charset="0"/>
              </a:rPr>
              <a:t>5</a:t>
            </a:r>
            <a:r>
              <a:rPr lang="en-US" sz="2000" b="1" dirty="0">
                <a:effectLst/>
                <a:latin typeface="Verdana" panose="020B0604030504040204" pitchFamily="34" charset="0"/>
                <a:ea typeface="Verdana" panose="020B0604030504040204" pitchFamily="34" charset="0"/>
                <a:cs typeface="Arial" panose="020B0604020202020204" pitchFamily="34" charset="0"/>
              </a:rPr>
              <a:t>. </a:t>
            </a:r>
            <a:endParaRPr lang="en-US" dirty="0"/>
          </a:p>
        </p:txBody>
      </p:sp>
    </p:spTree>
    <p:extLst>
      <p:ext uri="{BB962C8B-B14F-4D97-AF65-F5344CB8AC3E}">
        <p14:creationId xmlns:p14="http://schemas.microsoft.com/office/powerpoint/2010/main" val="2141556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57D84-6F11-AE23-55AA-456E167860C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847E93C-5819-EB41-7D59-AAEB88CD036E}"/>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8C597F3-C278-B422-717E-20ED04F079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DABDA676-D011-9CB1-8DA9-A4AC7711F7E1}"/>
              </a:ext>
            </a:extLst>
          </p:cNvPr>
          <p:cNvSpPr txBox="1"/>
          <p:nvPr/>
        </p:nvSpPr>
        <p:spPr>
          <a:xfrm>
            <a:off x="967876" y="1409350"/>
            <a:ext cx="10770200" cy="584775"/>
          </a:xfrm>
          <a:prstGeom prst="rect">
            <a:avLst/>
          </a:prstGeom>
          <a:noFill/>
        </p:spPr>
        <p:txBody>
          <a:bodyPr wrap="square" rtlCol="0">
            <a:spAutoFit/>
          </a:bodyPr>
          <a:lstStyle/>
          <a:p>
            <a:pPr algn="ct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Pause *</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2521043A-22D3-EF12-944A-D3B30CAA9D8F}"/>
              </a:ext>
            </a:extLst>
          </p:cNvPr>
          <p:cNvSpPr txBox="1"/>
          <p:nvPr/>
        </p:nvSpPr>
        <p:spPr>
          <a:xfrm>
            <a:off x="2780878" y="2215300"/>
            <a:ext cx="7144195" cy="1668470"/>
          </a:xfrm>
          <a:prstGeom prst="rect">
            <a:avLst/>
          </a:prstGeom>
          <a:noFill/>
        </p:spPr>
        <p:txBody>
          <a:bodyPr wrap="square" rtlCol="0">
            <a:spAutoFit/>
          </a:bodyPr>
          <a:lstStyle/>
          <a:p>
            <a:pPr>
              <a:lnSpc>
                <a:spcPct val="150000"/>
              </a:lnSpc>
            </a:pPr>
            <a:r>
              <a:rPr lang="en-US" sz="3600" dirty="0"/>
              <a:t>We will pause here to start recording </a:t>
            </a:r>
          </a:p>
          <a:p>
            <a:pPr>
              <a:lnSpc>
                <a:spcPct val="150000"/>
              </a:lnSpc>
            </a:pPr>
            <a:r>
              <a:rPr lang="en-US" sz="3600" dirty="0"/>
              <a:t>the questions. </a:t>
            </a:r>
          </a:p>
        </p:txBody>
      </p:sp>
    </p:spTree>
    <p:extLst>
      <p:ext uri="{BB962C8B-B14F-4D97-AF65-F5344CB8AC3E}">
        <p14:creationId xmlns:p14="http://schemas.microsoft.com/office/powerpoint/2010/main" val="2547850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57D84-6F11-AE23-55AA-456E167860C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847E93C-5819-EB41-7D59-AAEB88CD036E}"/>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8C597F3-C278-B422-717E-20ED04F079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DABDA676-D011-9CB1-8DA9-A4AC7711F7E1}"/>
              </a:ext>
            </a:extLst>
          </p:cNvPr>
          <p:cNvSpPr txBox="1"/>
          <p:nvPr/>
        </p:nvSpPr>
        <p:spPr>
          <a:xfrm>
            <a:off x="967876" y="1230239"/>
            <a:ext cx="10770200" cy="584775"/>
          </a:xfrm>
          <a:prstGeom prst="rect">
            <a:avLst/>
          </a:prstGeom>
          <a:noFill/>
        </p:spPr>
        <p:txBody>
          <a:bodyPr wrap="square" rtlCol="0">
            <a:spAutoFit/>
          </a:bodyPr>
          <a:lstStyle/>
          <a:p>
            <a:pPr algn="ct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Your</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32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Questions</a:t>
            </a:r>
            <a:r>
              <a:rPr lang="es-MX" sz="32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a:t>
            </a:r>
            <a:endParaRPr lang="en-US" sz="3200" b="1" dirty="0">
              <a:solidFill>
                <a:schemeClr val="accent1">
                  <a:lumMod val="75000"/>
                </a:schemeClr>
              </a:solidFill>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2521043A-22D3-EF12-944A-D3B30CAA9D8F}"/>
              </a:ext>
            </a:extLst>
          </p:cNvPr>
          <p:cNvSpPr txBox="1"/>
          <p:nvPr/>
        </p:nvSpPr>
        <p:spPr>
          <a:xfrm>
            <a:off x="1705120" y="2582945"/>
            <a:ext cx="9173411" cy="2349874"/>
          </a:xfrm>
          <a:prstGeom prst="rect">
            <a:avLst/>
          </a:prstGeom>
          <a:noFill/>
        </p:spPr>
        <p:txBody>
          <a:bodyPr wrap="square" rtlCol="0">
            <a:spAutoFit/>
          </a:bodyPr>
          <a:lstStyle/>
          <a:p>
            <a:pPr>
              <a:lnSpc>
                <a:spcPct val="150000"/>
              </a:lnSpc>
            </a:pPr>
            <a:r>
              <a:rPr lang="en-US" sz="2000" dirty="0">
                <a:effectLst/>
                <a:latin typeface="Verdana" panose="020B0604030504040204" pitchFamily="34" charset="0"/>
                <a:ea typeface="Verdana" panose="020B0604030504040204" pitchFamily="34" charset="0"/>
                <a:cs typeface="Arial" panose="020B0604020202020204" pitchFamily="34" charset="0"/>
              </a:rPr>
              <a:t>These slides, as well as all questions and answers, will be posted to the Stroke Public Awareness Collaboration Project’s dedicated web page, at </a:t>
            </a:r>
            <a:r>
              <a:rPr lang="en-US" sz="2000" dirty="0">
                <a:effectLst/>
                <a:latin typeface="Verdana" panose="020B0604030504040204" pitchFamily="34" charset="0"/>
                <a:ea typeface="Verdana" panose="020B0604030504040204" pitchFamily="34" charset="0"/>
                <a:cs typeface="Arial" panose="020B0604020202020204" pitchFamily="34" charset="0"/>
                <a:hlinkClick r:id="rId3"/>
              </a:rPr>
              <a:t>https://www.borderland-partners.com/strokeawareness</a:t>
            </a:r>
            <a:r>
              <a:rPr lang="en-US" sz="2000" dirty="0">
                <a:effectLst/>
                <a:latin typeface="Verdana" panose="020B0604030504040204" pitchFamily="34" charset="0"/>
                <a:ea typeface="Verdana" panose="020B0604030504040204" pitchFamily="34" charset="0"/>
                <a:cs typeface="Arial" panose="020B0604020202020204" pitchFamily="34" charset="0"/>
              </a:rPr>
              <a:t>, within 48 hours of </a:t>
            </a:r>
            <a:r>
              <a:rPr lang="en-US" sz="2000" dirty="0">
                <a:latin typeface="Verdana" panose="020B0604030504040204" pitchFamily="34" charset="0"/>
                <a:ea typeface="Verdana" panose="020B0604030504040204" pitchFamily="34" charset="0"/>
                <a:cs typeface="Arial" panose="020B0604020202020204" pitchFamily="34" charset="0"/>
              </a:rPr>
              <a:t>the conclusion of today’s webinars.</a:t>
            </a:r>
            <a:endParaRPr lang="en-US" sz="2000" dirty="0">
              <a:effectLst/>
              <a:latin typeface="Verdana" panose="020B0604030504040204" pitchFamily="34" charset="0"/>
              <a:ea typeface="Verdana" panose="020B0604030504040204" pitchFamily="34" charset="0"/>
              <a:cs typeface="Arial" panose="020B0604020202020204" pitchFamily="34" charset="0"/>
            </a:endParaRPr>
          </a:p>
          <a:p>
            <a:pPr>
              <a:lnSpc>
                <a:spcPct val="150000"/>
              </a:lnSpc>
            </a:pPr>
            <a:r>
              <a:rPr lang="en-US" sz="2000" b="1" dirty="0">
                <a:effectLst/>
                <a:latin typeface="Verdana" panose="020B0604030504040204" pitchFamily="34" charset="0"/>
                <a:ea typeface="Verdana" panose="020B0604030504040204" pitchFamily="34" charset="0"/>
                <a:cs typeface="Arial" panose="020B0604020202020204" pitchFamily="34" charset="0"/>
              </a:rPr>
              <a:t> </a:t>
            </a:r>
            <a:endParaRPr lang="en-US" dirty="0"/>
          </a:p>
        </p:txBody>
      </p:sp>
    </p:spTree>
    <p:extLst>
      <p:ext uri="{BB962C8B-B14F-4D97-AF65-F5344CB8AC3E}">
        <p14:creationId xmlns:p14="http://schemas.microsoft.com/office/powerpoint/2010/main" val="1127471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0ABA2-2015-2EF5-C143-C90167EF0B2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DAA8A12-C7A0-A48B-90D5-64C6D5C187C0}"/>
              </a:ext>
            </a:extLst>
          </p:cNvPr>
          <p:cNvSpPr/>
          <p:nvPr/>
        </p:nvSpPr>
        <p:spPr>
          <a:xfrm>
            <a:off x="0" y="0"/>
            <a:ext cx="546755" cy="6858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ADFC618-8784-D5F5-9036-A4708E6C9B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29" y="310156"/>
            <a:ext cx="2397270" cy="779310"/>
          </a:xfrm>
          <a:prstGeom prst="rect">
            <a:avLst/>
          </a:prstGeom>
        </p:spPr>
      </p:pic>
      <p:sp>
        <p:nvSpPr>
          <p:cNvPr id="8" name="TextBox 7">
            <a:extLst>
              <a:ext uri="{FF2B5EF4-FFF2-40B4-BE49-F238E27FC236}">
                <a16:creationId xmlns:a16="http://schemas.microsoft.com/office/drawing/2014/main" id="{EEAA390D-E4D1-E44F-D462-DB8C8141FF7C}"/>
              </a:ext>
            </a:extLst>
          </p:cNvPr>
          <p:cNvSpPr txBox="1"/>
          <p:nvPr/>
        </p:nvSpPr>
        <p:spPr>
          <a:xfrm>
            <a:off x="710900" y="3030759"/>
            <a:ext cx="10770200" cy="2616101"/>
          </a:xfrm>
          <a:prstGeom prst="rect">
            <a:avLst/>
          </a:prstGeom>
          <a:noFill/>
        </p:spPr>
        <p:txBody>
          <a:bodyPr wrap="square" rtlCol="0">
            <a:spAutoFit/>
          </a:bodyPr>
          <a:lstStyle/>
          <a:p>
            <a:pPr algn="ctr"/>
            <a:r>
              <a:rPr lang="es-MX" sz="54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Thank</a:t>
            </a:r>
            <a:r>
              <a:rPr lang="es-MX" sz="54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 </a:t>
            </a:r>
            <a:r>
              <a:rPr lang="es-MX" sz="5400" b="1"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you</a:t>
            </a:r>
            <a:r>
              <a:rPr lang="es-MX" sz="54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a:t>
            </a:r>
          </a:p>
          <a:p>
            <a:pPr algn="ctr"/>
            <a:endParaRPr lang="es-MX" sz="5400" b="1"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endParaRPr>
          </a:p>
          <a:p>
            <a:pPr algn="ctr"/>
            <a:r>
              <a:rPr lang="es-MX" sz="2800"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Paula De Santiago, </a:t>
            </a:r>
            <a:r>
              <a:rPr lang="es-MX" sz="2800" dirty="0" err="1">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Ed.D</a:t>
            </a:r>
            <a:r>
              <a:rPr lang="es-MX" sz="2800"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a:t>
            </a:r>
          </a:p>
          <a:p>
            <a:pPr algn="ctr"/>
            <a:r>
              <a:rPr lang="es-MX" sz="2800" dirty="0">
                <a:solidFill>
                  <a:schemeClr val="accent1">
                    <a:lumMod val="75000"/>
                  </a:schemeClr>
                </a:solidFill>
                <a:latin typeface="Verdana" panose="020B0604030504040204" pitchFamily="34" charset="0"/>
                <a:ea typeface="Verdana" panose="020B0604030504040204" pitchFamily="34" charset="0"/>
                <a:cs typeface="Arial" panose="020B0604020202020204" pitchFamily="34" charset="0"/>
              </a:rPr>
              <a:t>Alba De Santiago</a:t>
            </a:r>
            <a:endParaRPr lang="en-US" sz="28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119543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ink xmlns="c83123e5-9264-4e21-bc82-16d9e45b2f5e">
      <Url xsi:nil="true"/>
      <Description xsi:nil="true"/>
    </Link>
    <Comments xmlns="c83123e5-9264-4e21-bc82-16d9e45b2f5e" xsi:nil="true"/>
    <TaxCatchAll xmlns="fee02ea6-1fef-425e-9027-c2f70faaf434" xsi:nil="true"/>
    <lcf76f155ced4ddcb4097134ff3c332f xmlns="c83123e5-9264-4e21-bc82-16d9e45b2f5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BFEDB9F107C6446B43D25A543876226" ma:contentTypeVersion="18" ma:contentTypeDescription="Create a new document." ma:contentTypeScope="" ma:versionID="4d6b089e1eaf96e85b05c0d6116bcbd8">
  <xsd:schema xmlns:xsd="http://www.w3.org/2001/XMLSchema" xmlns:xs="http://www.w3.org/2001/XMLSchema" xmlns:p="http://schemas.microsoft.com/office/2006/metadata/properties" xmlns:ns2="c83123e5-9264-4e21-bc82-16d9e45b2f5e" xmlns:ns3="fee02ea6-1fef-425e-9027-c2f70faaf434" targetNamespace="http://schemas.microsoft.com/office/2006/metadata/properties" ma:root="true" ma:fieldsID="6cadf3b98652a8b33a1ae9be5a196a0e" ns2:_="" ns3:_="">
    <xsd:import namespace="c83123e5-9264-4e21-bc82-16d9e45b2f5e"/>
    <xsd:import namespace="fee02ea6-1fef-425e-9027-c2f70faaf43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Link" minOccurs="0"/>
                <xsd:element ref="ns2:Comments" minOccurs="0"/>
                <xsd:element ref="ns2:lcf76f155ced4ddcb4097134ff3c332f" minOccurs="0"/>
                <xsd:element ref="ns3:TaxCatchAll" minOccurs="0"/>
                <xsd:element ref="ns2:MediaServiceDateTaken"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123e5-9264-4e21-bc82-16d9e45b2f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Link" ma:index="17"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Comments" ma:index="18" nillable="true" ma:displayName="Comments" ma:format="Dropdown" ma:internalName="Comments">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e02ea6-1fef-425e-9027-c2f70faaf434"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39d7ebf-f8fd-4cb3-9f45-2224823328bc}" ma:internalName="TaxCatchAll" ma:showField="CatchAllData" ma:web="fee02ea6-1fef-425e-9027-c2f70faaf4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AC5C2A-9695-49EA-A819-4E2F0AD46C50}">
  <ds:schemaRefs>
    <ds:schemaRef ds:uri="http://schemas.microsoft.com/office/2006/metadata/properties"/>
    <ds:schemaRef ds:uri="fee02ea6-1fef-425e-9027-c2f70faaf434"/>
    <ds:schemaRef ds:uri="http://purl.org/dc/terms/"/>
    <ds:schemaRef ds:uri="http://schemas.openxmlformats.org/package/2006/metadata/core-properties"/>
    <ds:schemaRef ds:uri="http://schemas.microsoft.com/office/2006/documentManagement/types"/>
    <ds:schemaRef ds:uri="c83123e5-9264-4e21-bc82-16d9e45b2f5e"/>
    <ds:schemaRef ds:uri="http://purl.org/dc/elements/1.1/"/>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362BEFDD-0EC8-4C04-B050-7460C9DF7187}">
  <ds:schemaRefs>
    <ds:schemaRef ds:uri="http://schemas.microsoft.com/sharepoint/v3/contenttype/forms"/>
  </ds:schemaRefs>
</ds:datastoreItem>
</file>

<file path=customXml/itemProps3.xml><?xml version="1.0" encoding="utf-8"?>
<ds:datastoreItem xmlns:ds="http://schemas.openxmlformats.org/officeDocument/2006/customXml" ds:itemID="{15A5C115-E53C-4C9B-A7E3-8D512DD0FB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123e5-9264-4e21-bc82-16d9e45b2f5e"/>
    <ds:schemaRef ds:uri="fee02ea6-1fef-425e-9027-c2f70faaf4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10373</TotalTime>
  <Words>1245</Words>
  <Application>Microsoft Office PowerPoint</Application>
  <PresentationFormat>Widescreen</PresentationFormat>
  <Paragraphs>135</Paragraphs>
  <Slides>20</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Aptos</vt:lpstr>
      <vt:lpstr>Arial</vt:lpstr>
      <vt:lpstr>Calibri</vt:lpstr>
      <vt:lpstr>Calibri Light</vt:lpstr>
      <vt:lpstr>Courier New</vt:lpstr>
      <vt:lpstr>Symbol</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Stroke Public Awareness Collaboration Project</dc:title>
  <dc:creator>DeJoie-Stanton, Claudine (DPH)</dc:creator>
  <cp:lastModifiedBy>Paula De Santiago</cp:lastModifiedBy>
  <cp:revision>59</cp:revision>
  <dcterms:created xsi:type="dcterms:W3CDTF">2023-01-10T17:22:19Z</dcterms:created>
  <dcterms:modified xsi:type="dcterms:W3CDTF">2025-01-30T14:23:13Z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0x010100ABFEDB9F107C6446B43D25A543876226</vt:lpwstr>
  </property>
</Properties>
</file>